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4.xml" ContentType="application/vnd.openxmlformats-officedocument.drawingml.chart+xml"/>
  <Override PartName="/ppt/notesSlides/notesSlide14.xml" ContentType="application/vnd.openxmlformats-officedocument.presentationml.notesSlide+xml"/>
  <Override PartName="/ppt/charts/chart5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6.xml" ContentType="application/vnd.openxmlformats-officedocument.drawingml.chart+xml"/>
  <Override PartName="/ppt/notesSlides/notesSlide17.xml" ContentType="application/vnd.openxmlformats-officedocument.presentationml.notesSlide+xml"/>
  <Override PartName="/ppt/charts/chart7.xml" ContentType="application/vnd.openxmlformats-officedocument.drawingml.chart+xml"/>
  <Override PartName="/ppt/notesSlides/notesSlide18.xml" ContentType="application/vnd.openxmlformats-officedocument.presentationml.notesSlide+xml"/>
  <Override PartName="/ppt/charts/chart8.xml" ContentType="application/vnd.openxmlformats-officedocument.drawingml.chart+xml"/>
  <Override PartName="/ppt/notesSlides/notesSlide19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22.xml" ContentType="application/vnd.openxmlformats-officedocument.presentationml.notesSlide+xml"/>
  <Override PartName="/ppt/charts/chart13.xml" ContentType="application/vnd.openxmlformats-officedocument.drawingml.chart+xml"/>
  <Override PartName="/ppt/notesSlides/notesSlide23.xml" ContentType="application/vnd.openxmlformats-officedocument.presentationml.notesSlide+xml"/>
  <Override PartName="/ppt/charts/chart14.xml" ContentType="application/vnd.openxmlformats-officedocument.drawingml.chart+xml"/>
  <Override PartName="/ppt/notesSlides/notesSlide24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25.xml" ContentType="application/vnd.openxmlformats-officedocument.presentationml.notesSlide+xml"/>
  <Override PartName="/ppt/charts/chart17.xml" ContentType="application/vnd.openxmlformats-officedocument.drawingml.chart+xml"/>
  <Override PartName="/ppt/notesSlides/notesSlide26.xml" ContentType="application/vnd.openxmlformats-officedocument.presentationml.notesSlide+xml"/>
  <Override PartName="/ppt/charts/chart18.xml" ContentType="application/vnd.openxmlformats-officedocument.drawingml.chart+xml"/>
  <Override PartName="/ppt/notesSlides/notesSlide27.xml" ContentType="application/vnd.openxmlformats-officedocument.presentationml.notesSlide+xml"/>
  <Override PartName="/ppt/charts/chart19.xml" ContentType="application/vnd.openxmlformats-officedocument.drawingml.chart+xml"/>
  <Override PartName="/ppt/notesSlides/notesSlide28.xml" ContentType="application/vnd.openxmlformats-officedocument.presentationml.notesSlid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70" r:id="rId3"/>
    <p:sldId id="257" r:id="rId4"/>
    <p:sldId id="258" r:id="rId5"/>
    <p:sldId id="269" r:id="rId6"/>
    <p:sldId id="271" r:id="rId7"/>
    <p:sldId id="272" r:id="rId8"/>
    <p:sldId id="273" r:id="rId9"/>
    <p:sldId id="274" r:id="rId10"/>
    <p:sldId id="275" r:id="rId11"/>
    <p:sldId id="268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6" r:id="rId32"/>
    <p:sldId id="295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F00"/>
    <a:srgbClr val="0A50A1"/>
    <a:srgbClr val="0A51A1"/>
    <a:srgbClr val="2B52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91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L\Commun\CLIENTS\la%20Ligue%20Nord-Pas-de-Calais%20de%20billard\Questionnaires\R&#233;ponses%20QU%20finales\dirigeants_r&#233;ponses_final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L\Commun\CLIENTS\la%20Ligue%20Nord-Pas-de-Calais%20de%20billard\Questionnaires\R&#233;ponses%20QU%20finales\dirigeants_r&#233;ponses_final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L\Commun\CLIENTS\la%20Ligue%20Nord-Pas-de-Calais%20de%20billard\Questionnaires\R&#233;ponses%20QU%20finales\moniteurs_r&#233;ponses_final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L\Commun\CLIENTS\la%20Ligue%20Nord-Pas-de-Calais%20de%20billard\Questionnaires\R&#233;ponses%20QU%20finales\moniteurs_r&#233;ponses_final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L\Commun\CLIENTS\la%20Ligue%20Nord-Pas-de-Calais%20de%20billard\Questionnaires\R&#233;ponses%20QU%20finales\moniteurs_r&#233;ponses_final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L\Commun\CLIENTS\la%20Ligue%20Nord-Pas-de-Calais%20de%20billard\Questionnaires\R&#233;ponses%20QU%20finales\moniteurs_r&#233;ponses_final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L\Commun\CLIENTS\la%20Ligue%20Nord-Pas-de-Calais%20de%20billard\Questionnaires\R&#233;ponses%20QU%20finales\moniteurs_r&#233;ponses_final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L\Commun\CLIENTS\la%20Ligue%20Nord-Pas-de-Calais%20de%20billard\Questionnaires\R&#233;ponses%20QU%20finales\moniteurs_r&#233;ponses_final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L\Commun\CLIENTS\la%20Ligue%20Nord-Pas-de-Calais%20de%20billard\Questionnaires\R&#233;ponses%20QU%20finales\arbitres_r&#233;ponses_final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L\Commun\CLIENTS\la%20Ligue%20Nord-Pas-de-Calais%20de%20billard\Questionnaires\R&#233;ponses%20QU%20finales\arbitres_r&#233;ponses_final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L\Commun\CLIENTS\la%20Ligue%20Nord-Pas-de-Calais%20de%20billard\Questionnaires\R&#233;ponses%20QU%20finales\arbitres_r&#233;ponses_fina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L\Commun\CLIENTS\la%20Ligue%20Nord-Pas-de-Calais%20de%20billard\Questionnaires\R&#233;ponses%20QU%20finales\dirigeants_r&#233;ponses_final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L\Commun\CLIENTS\la%20Ligue%20Nord-Pas-de-Calais%20de%20billard\Questionnaires\R&#233;ponses%20QU%20finales\arbitres_r&#233;ponses_final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L\Commun\CLIENTS\la%20Ligue%20Nord-Pas-de-Calais%20de%20billard\Questionnaires\R&#233;ponses%20QU%20finales\arbitres_r&#233;ponses_final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L\Commun\CLIENTS\la%20Ligue%20Nord-Pas-de-Calais%20de%20billard\Questionnaires\R&#233;ponses%20QU%20finales\arbitres_r&#233;ponses_final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L\Commun\CLIENTS\la%20Ligue%20Nord-Pas-de-Calais%20de%20billard\Questionnaires\R&#233;ponses%20QU%20finales\arbitres_r&#233;ponses_fina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L\Commun\CLIENTS\la%20Ligue%20Nord-Pas-de-Calais%20de%20billard\Questionnaires\R&#233;ponses%20QU%20finales\dirigeants_r&#233;ponses_fina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L\Commun\CLIENTS\la%20Ligue%20Nord-Pas-de-Calais%20de%20billard\Questionnaires\R&#233;ponses%20QU%20finales\dirigeants_r&#233;ponses_final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L\Commun\CLIENTS\la%20Ligue%20Nord-Pas-de-Calais%20de%20billard\Questionnaires\R&#233;ponses%20QU%20finales\dirigeants_r&#233;ponses_final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L\Commun\CLIENTS\la%20Ligue%20Nord-Pas-de-Calais%20de%20billard\Questionnaires\R&#233;ponses%20QU%20finales\dirigeants_r&#233;ponses_final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L\Commun\CLIENTS\la%20Ligue%20Nord-Pas-de-Calais%20de%20billard\Questionnaires\R&#233;ponses%20QU%20finales\dirigeants_r&#233;ponses_final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L\Commun\CLIENTS\la%20Ligue%20Nord-Pas-de-Calais%20de%20billard\Questionnaires\R&#233;ponses%20QU%20finales\dirigeants_r&#233;ponses_fi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9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dirigeants!$B$38:$B$48</c:f>
              <c:strCache>
                <c:ptCount val="11"/>
                <c:pt idx="0">
                  <c:v>Lille</c:v>
                </c:pt>
                <c:pt idx="1">
                  <c:v>Mons en Baroeul</c:v>
                </c:pt>
                <c:pt idx="2">
                  <c:v>Saint Pol sur Mer</c:v>
                </c:pt>
                <c:pt idx="3">
                  <c:v>Divion</c:v>
                </c:pt>
                <c:pt idx="4">
                  <c:v>Courrière</c:v>
                </c:pt>
                <c:pt idx="5">
                  <c:v>Denain</c:v>
                </c:pt>
                <c:pt idx="6">
                  <c:v>Faches Thumesnil</c:v>
                </c:pt>
                <c:pt idx="7">
                  <c:v>Annoeullin</c:v>
                </c:pt>
                <c:pt idx="8">
                  <c:v>Le Touquet</c:v>
                </c:pt>
                <c:pt idx="9">
                  <c:v>Dunkerque</c:v>
                </c:pt>
                <c:pt idx="10">
                  <c:v>Ronchin</c:v>
                </c:pt>
              </c:strCache>
            </c:strRef>
          </c:cat>
          <c:val>
            <c:numRef>
              <c:f>dirigeants!$C$38:$C$48</c:f>
              <c:numCache>
                <c:formatCode>Standard</c:formatCode>
                <c:ptCount val="11"/>
                <c:pt idx="0">
                  <c:v>12</c:v>
                </c:pt>
                <c:pt idx="1">
                  <c:v>13</c:v>
                </c:pt>
                <c:pt idx="2">
                  <c:v>19</c:v>
                </c:pt>
                <c:pt idx="3">
                  <c:v>19</c:v>
                </c:pt>
                <c:pt idx="4">
                  <c:v>22</c:v>
                </c:pt>
                <c:pt idx="5">
                  <c:v>28</c:v>
                </c:pt>
                <c:pt idx="6">
                  <c:v>31</c:v>
                </c:pt>
                <c:pt idx="7">
                  <c:v>33</c:v>
                </c:pt>
                <c:pt idx="8">
                  <c:v>40</c:v>
                </c:pt>
                <c:pt idx="9">
                  <c:v>73</c:v>
                </c:pt>
                <c:pt idx="10">
                  <c:v>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007744"/>
        <c:axId val="127603456"/>
      </c:barChart>
      <c:lineChart>
        <c:grouping val="standard"/>
        <c:varyColors val="0"/>
        <c:ser>
          <c:idx val="1"/>
          <c:order val="1"/>
          <c:marker>
            <c:symbol val="none"/>
          </c:marker>
          <c:cat>
            <c:strRef>
              <c:f>dirigeants!$B$38:$B$48</c:f>
              <c:strCache>
                <c:ptCount val="11"/>
                <c:pt idx="0">
                  <c:v>Lille</c:v>
                </c:pt>
                <c:pt idx="1">
                  <c:v>Mons en Baroeul</c:v>
                </c:pt>
                <c:pt idx="2">
                  <c:v>Saint Pol sur Mer</c:v>
                </c:pt>
                <c:pt idx="3">
                  <c:v>Divion</c:v>
                </c:pt>
                <c:pt idx="4">
                  <c:v>Courrière</c:v>
                </c:pt>
                <c:pt idx="5">
                  <c:v>Denain</c:v>
                </c:pt>
                <c:pt idx="6">
                  <c:v>Faches Thumesnil</c:v>
                </c:pt>
                <c:pt idx="7">
                  <c:v>Annoeullin</c:v>
                </c:pt>
                <c:pt idx="8">
                  <c:v>Le Touquet</c:v>
                </c:pt>
                <c:pt idx="9">
                  <c:v>Dunkerque</c:v>
                </c:pt>
                <c:pt idx="10">
                  <c:v>Ronchin</c:v>
                </c:pt>
              </c:strCache>
            </c:strRef>
          </c:cat>
          <c:val>
            <c:numRef>
              <c:f>dirigeants!$D$38:$D$48</c:f>
              <c:numCache>
                <c:formatCode>Standard</c:formatCode>
                <c:ptCount val="11"/>
                <c:pt idx="0">
                  <c:v>34</c:v>
                </c:pt>
                <c:pt idx="1">
                  <c:v>34</c:v>
                </c:pt>
                <c:pt idx="2">
                  <c:v>34</c:v>
                </c:pt>
                <c:pt idx="3">
                  <c:v>34</c:v>
                </c:pt>
                <c:pt idx="4">
                  <c:v>34</c:v>
                </c:pt>
                <c:pt idx="5">
                  <c:v>34</c:v>
                </c:pt>
                <c:pt idx="6">
                  <c:v>34</c:v>
                </c:pt>
                <c:pt idx="7">
                  <c:v>34</c:v>
                </c:pt>
                <c:pt idx="8">
                  <c:v>34</c:v>
                </c:pt>
                <c:pt idx="9">
                  <c:v>34</c:v>
                </c:pt>
                <c:pt idx="10">
                  <c:v>34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007744"/>
        <c:axId val="127603456"/>
      </c:lineChart>
      <c:catAx>
        <c:axId val="1270077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r-FR"/>
          </a:p>
        </c:txPr>
        <c:crossAx val="127603456"/>
        <c:crosses val="autoZero"/>
        <c:auto val="1"/>
        <c:lblAlgn val="ctr"/>
        <c:lblOffset val="100"/>
        <c:noMultiLvlLbl val="0"/>
      </c:catAx>
      <c:valAx>
        <c:axId val="127603456"/>
        <c:scaling>
          <c:orientation val="minMax"/>
        </c:scaling>
        <c:delete val="0"/>
        <c:axPos val="l"/>
        <c:majorGridlines/>
        <c:numFmt formatCode="Standard" sourceLinked="1"/>
        <c:majorTickMark val="out"/>
        <c:minorTickMark val="none"/>
        <c:tickLblPos val="nextTo"/>
        <c:crossAx val="127007744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</c:spPr>
          </c:dPt>
          <c:dLbls>
            <c:dLbl>
              <c:idx val="0"/>
              <c:layout>
                <c:manualLayout>
                  <c:x val="1.6771488469601678E-2"/>
                  <c:y val="-1.5748031496062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dirigeants!$DK$19:$DK$22</c:f>
              <c:strCache>
                <c:ptCount val="4"/>
                <c:pt idx="0">
                  <c:v>Du lundi au vendredi </c:v>
                </c:pt>
                <c:pt idx="1">
                  <c:v>Le samedi</c:v>
                </c:pt>
                <c:pt idx="2">
                  <c:v>Le dimanche</c:v>
                </c:pt>
                <c:pt idx="3">
                  <c:v>En vacances scolaires</c:v>
                </c:pt>
              </c:strCache>
            </c:strRef>
          </c:cat>
          <c:val>
            <c:numRef>
              <c:f>dirigeants!$DL$19:$DL$22</c:f>
              <c:numCache>
                <c:formatCode>Standard</c:formatCode>
                <c:ptCount val="4"/>
                <c:pt idx="0">
                  <c:v>7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9054208"/>
        <c:axId val="129056128"/>
        <c:axId val="0"/>
      </c:bar3DChart>
      <c:catAx>
        <c:axId val="1290542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fr-FR"/>
          </a:p>
        </c:txPr>
        <c:crossAx val="129056128"/>
        <c:crosses val="autoZero"/>
        <c:auto val="1"/>
        <c:lblAlgn val="ctr"/>
        <c:lblOffset val="100"/>
        <c:noMultiLvlLbl val="0"/>
      </c:catAx>
      <c:valAx>
        <c:axId val="129056128"/>
        <c:scaling>
          <c:orientation val="minMax"/>
        </c:scaling>
        <c:delete val="0"/>
        <c:axPos val="l"/>
        <c:majorGridlines/>
        <c:numFmt formatCode="Standard" sourceLinked="1"/>
        <c:majorTickMark val="out"/>
        <c:minorTickMark val="none"/>
        <c:tickLblPos val="nextTo"/>
        <c:crossAx val="12905420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3"/>
            <c:invertIfNegative val="0"/>
            <c:bubble3D val="0"/>
            <c:spPr>
              <a:solidFill>
                <a:schemeClr val="accent6"/>
              </a:solidFill>
            </c:spPr>
          </c:dPt>
          <c:dLbls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moniteurs!$CK$19:$CK$22</c:f>
              <c:strCache>
                <c:ptCount val="4"/>
                <c:pt idx="0">
                  <c:v>Infra baccaulauréat</c:v>
                </c:pt>
                <c:pt idx="1">
                  <c:v>Baccalauréat</c:v>
                </c:pt>
                <c:pt idx="2">
                  <c:v>Bac + 2</c:v>
                </c:pt>
                <c:pt idx="3">
                  <c:v>Bac + 3 et au-delà</c:v>
                </c:pt>
              </c:strCache>
            </c:strRef>
          </c:cat>
          <c:val>
            <c:numRef>
              <c:f>moniteurs!$CL$19:$CL$22</c:f>
              <c:numCache>
                <c:formatCode>Standard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29115648"/>
        <c:axId val="129117184"/>
        <c:axId val="0"/>
      </c:bar3DChart>
      <c:catAx>
        <c:axId val="129115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129117184"/>
        <c:crosses val="autoZero"/>
        <c:auto val="1"/>
        <c:lblAlgn val="ctr"/>
        <c:lblOffset val="100"/>
        <c:noMultiLvlLbl val="0"/>
      </c:catAx>
      <c:valAx>
        <c:axId val="129117184"/>
        <c:scaling>
          <c:orientation val="minMax"/>
        </c:scaling>
        <c:delete val="0"/>
        <c:axPos val="l"/>
        <c:majorGridlines/>
        <c:numFmt formatCode="Standard" sourceLinked="1"/>
        <c:majorTickMark val="out"/>
        <c:minorTickMark val="none"/>
        <c:tickLblPos val="nextTo"/>
        <c:crossAx val="12911564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2"/>
            <c:invertIfNegative val="0"/>
            <c:bubble3D val="0"/>
            <c:spPr>
              <a:solidFill>
                <a:schemeClr val="accent6"/>
              </a:solidFill>
            </c:spPr>
          </c:dPt>
          <c:dLbls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moniteurs!$CN$19:$CN$21</c:f>
              <c:strCache>
                <c:ptCount val="3"/>
                <c:pt idx="0">
                  <c:v>Brevet d'Etat</c:v>
                </c:pt>
                <c:pt idx="1">
                  <c:v>DFI</c:v>
                </c:pt>
                <c:pt idx="2">
                  <c:v>CFA</c:v>
                </c:pt>
              </c:strCache>
            </c:strRef>
          </c:cat>
          <c:val>
            <c:numRef>
              <c:f>moniteurs!$CO$19:$CO$21</c:f>
              <c:numCache>
                <c:formatCode>Standard</c:formatCode>
                <c:ptCount val="3"/>
                <c:pt idx="0">
                  <c:v>1</c:v>
                </c:pt>
                <c:pt idx="1">
                  <c:v>2</c:v>
                </c:pt>
                <c:pt idx="2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29138048"/>
        <c:axId val="129143936"/>
        <c:axId val="0"/>
      </c:bar3DChart>
      <c:catAx>
        <c:axId val="1291380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129143936"/>
        <c:crosses val="autoZero"/>
        <c:auto val="1"/>
        <c:lblAlgn val="ctr"/>
        <c:lblOffset val="100"/>
        <c:noMultiLvlLbl val="0"/>
      </c:catAx>
      <c:valAx>
        <c:axId val="129143936"/>
        <c:scaling>
          <c:orientation val="minMax"/>
        </c:scaling>
        <c:delete val="0"/>
        <c:axPos val="l"/>
        <c:majorGridlines/>
        <c:numFmt formatCode="Standard" sourceLinked="1"/>
        <c:majorTickMark val="out"/>
        <c:minorTickMark val="none"/>
        <c:tickLblPos val="nextTo"/>
        <c:crossAx val="12913804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2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6"/>
              </a:solidFill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moniteurs!$CR$49:$CR$53</c:f>
              <c:strCache>
                <c:ptCount val="5"/>
                <c:pt idx="0">
                  <c:v>CTAPS </c:v>
                </c:pt>
                <c:pt idx="1">
                  <c:v>Salarié du secteur public</c:v>
                </c:pt>
                <c:pt idx="2">
                  <c:v>Salarié du secteur privé</c:v>
                </c:pt>
                <c:pt idx="3">
                  <c:v>Sans activité professionnelle</c:v>
                </c:pt>
                <c:pt idx="4">
                  <c:v>Autre</c:v>
                </c:pt>
              </c:strCache>
            </c:strRef>
          </c:cat>
          <c:val>
            <c:numRef>
              <c:f>moniteurs!$CS$49:$CS$53</c:f>
              <c:numCache>
                <c:formatCode>Standard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29218432"/>
        <c:axId val="129219968"/>
        <c:axId val="0"/>
      </c:bar3DChart>
      <c:catAx>
        <c:axId val="1292184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129219968"/>
        <c:crosses val="autoZero"/>
        <c:auto val="1"/>
        <c:lblAlgn val="ctr"/>
        <c:lblOffset val="100"/>
        <c:noMultiLvlLbl val="0"/>
      </c:catAx>
      <c:valAx>
        <c:axId val="129219968"/>
        <c:scaling>
          <c:orientation val="minMax"/>
        </c:scaling>
        <c:delete val="0"/>
        <c:axPos val="l"/>
        <c:majorGridlines/>
        <c:numFmt formatCode="Standard" sourceLinked="1"/>
        <c:majorTickMark val="out"/>
        <c:minorTickMark val="none"/>
        <c:tickLblPos val="nextTo"/>
        <c:crossAx val="12921843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6"/>
              </a:solidFill>
            </c:spPr>
          </c:dPt>
          <c:dLbls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moniteurs!$CP$19:$CP$24</c:f>
              <c:strCache>
                <c:ptCount val="6"/>
                <c:pt idx="0">
                  <c:v>Techniques des différentes pratiques</c:v>
                </c:pt>
                <c:pt idx="1">
                  <c:v>Techniques à visée compétitive en fonction des publics</c:v>
                </c:pt>
                <c:pt idx="2">
                  <c:v>Pédagogies adaptées aux publics loisirs</c:v>
                </c:pt>
                <c:pt idx="3">
                  <c:v>Management</c:v>
                </c:pt>
                <c:pt idx="4">
                  <c:v>Informatique</c:v>
                </c:pt>
                <c:pt idx="5">
                  <c:v>Vie associative</c:v>
                </c:pt>
              </c:strCache>
            </c:strRef>
          </c:cat>
          <c:val>
            <c:numRef>
              <c:f>moniteurs!$CQ$19:$CQ$24</c:f>
              <c:numCache>
                <c:formatCode>Standard</c:formatCode>
                <c:ptCount val="6"/>
                <c:pt idx="0">
                  <c:v>2.7</c:v>
                </c:pt>
                <c:pt idx="1">
                  <c:v>3.3</c:v>
                </c:pt>
                <c:pt idx="2">
                  <c:v>3.5</c:v>
                </c:pt>
                <c:pt idx="3">
                  <c:v>3.5</c:v>
                </c:pt>
                <c:pt idx="4">
                  <c:v>3.8</c:v>
                </c:pt>
                <c:pt idx="5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9871232"/>
        <c:axId val="129873024"/>
        <c:axId val="0"/>
      </c:bar3DChart>
      <c:catAx>
        <c:axId val="12987123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r-FR"/>
          </a:p>
        </c:txPr>
        <c:crossAx val="129873024"/>
        <c:crosses val="autoZero"/>
        <c:auto val="1"/>
        <c:lblAlgn val="ctr"/>
        <c:lblOffset val="100"/>
        <c:noMultiLvlLbl val="0"/>
      </c:catAx>
      <c:valAx>
        <c:axId val="129873024"/>
        <c:scaling>
          <c:orientation val="minMax"/>
        </c:scaling>
        <c:delete val="0"/>
        <c:axPos val="b"/>
        <c:majorGridlines/>
        <c:numFmt formatCode="Standard" sourceLinked="1"/>
        <c:majorTickMark val="out"/>
        <c:minorTickMark val="none"/>
        <c:tickLblPos val="nextTo"/>
        <c:crossAx val="12987123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moniteurs!$DU$17:$DU$19</c:f>
              <c:strCache>
                <c:ptCount val="3"/>
                <c:pt idx="0">
                  <c:v>&lt; 50 km</c:v>
                </c:pt>
                <c:pt idx="1">
                  <c:v>Entre 50 et 100 km</c:v>
                </c:pt>
                <c:pt idx="2">
                  <c:v>&gt; à 100 km</c:v>
                </c:pt>
              </c:strCache>
            </c:strRef>
          </c:cat>
          <c:val>
            <c:numRef>
              <c:f>moniteurs!$DV$17:$DV$19</c:f>
              <c:numCache>
                <c:formatCode>Standard</c:formatCode>
                <c:ptCount val="3"/>
                <c:pt idx="0">
                  <c:v>7</c:v>
                </c:pt>
                <c:pt idx="1">
                  <c:v>6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9671936"/>
        <c:axId val="129673472"/>
        <c:axId val="0"/>
      </c:bar3DChart>
      <c:catAx>
        <c:axId val="1296719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129673472"/>
        <c:crosses val="autoZero"/>
        <c:auto val="1"/>
        <c:lblAlgn val="ctr"/>
        <c:lblOffset val="100"/>
        <c:noMultiLvlLbl val="0"/>
      </c:catAx>
      <c:valAx>
        <c:axId val="129673472"/>
        <c:scaling>
          <c:orientation val="minMax"/>
        </c:scaling>
        <c:delete val="0"/>
        <c:axPos val="l"/>
        <c:majorGridlines/>
        <c:numFmt formatCode="Standard" sourceLinked="1"/>
        <c:majorTickMark val="out"/>
        <c:minorTickMark val="none"/>
        <c:tickLblPos val="nextTo"/>
        <c:crossAx val="12967193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moniteurs!$DX$17:$DX$20</c:f>
              <c:strCache>
                <c:ptCount val="4"/>
                <c:pt idx="0">
                  <c:v>Du lundi au vendredi </c:v>
                </c:pt>
                <c:pt idx="1">
                  <c:v>Le samedi</c:v>
                </c:pt>
                <c:pt idx="2">
                  <c:v>Le dimanche</c:v>
                </c:pt>
                <c:pt idx="3">
                  <c:v>En vacances scolaires</c:v>
                </c:pt>
              </c:strCache>
            </c:strRef>
          </c:cat>
          <c:val>
            <c:numRef>
              <c:f>moniteurs!$DY$17:$DY$20</c:f>
              <c:numCache>
                <c:formatCode>Standard</c:formatCode>
                <c:ptCount val="4"/>
                <c:pt idx="0">
                  <c:v>8</c:v>
                </c:pt>
                <c:pt idx="1">
                  <c:v>4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0222720"/>
        <c:axId val="130228608"/>
        <c:axId val="0"/>
      </c:bar3DChart>
      <c:catAx>
        <c:axId val="1302227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130228608"/>
        <c:crosses val="autoZero"/>
        <c:auto val="1"/>
        <c:lblAlgn val="ctr"/>
        <c:lblOffset val="100"/>
        <c:noMultiLvlLbl val="0"/>
      </c:catAx>
      <c:valAx>
        <c:axId val="130228608"/>
        <c:scaling>
          <c:orientation val="minMax"/>
        </c:scaling>
        <c:delete val="0"/>
        <c:axPos val="l"/>
        <c:majorGridlines/>
        <c:numFmt formatCode="Standard" sourceLinked="1"/>
        <c:majorTickMark val="out"/>
        <c:minorTickMark val="none"/>
        <c:tickLblPos val="nextTo"/>
        <c:crossAx val="13022272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3898293963254592E-2"/>
          <c:y val="4.3981481481481483E-2"/>
          <c:w val="0.79569006999125114"/>
          <c:h val="0.93055555555555558"/>
        </c:manualLayout>
      </c:layout>
      <c:pie3D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chemeClr val="accent6"/>
              </a:solidFill>
            </c:spPr>
          </c:dPt>
          <c:dLbls>
            <c:txPr>
              <a:bodyPr/>
              <a:lstStyle/>
              <a:p>
                <a:pPr>
                  <a:defRPr sz="16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arbitres!$D$21:$D$24</c:f>
              <c:strCache>
                <c:ptCount val="4"/>
                <c:pt idx="0">
                  <c:v>Ligue</c:v>
                </c:pt>
                <c:pt idx="1">
                  <c:v>Fédéral</c:v>
                </c:pt>
                <c:pt idx="2">
                  <c:v>Européen</c:v>
                </c:pt>
                <c:pt idx="3">
                  <c:v>Mondial</c:v>
                </c:pt>
              </c:strCache>
            </c:strRef>
          </c:cat>
          <c:val>
            <c:numRef>
              <c:f>arbitres!$E$21:$E$24</c:f>
              <c:numCache>
                <c:formatCode>Standard</c:formatCode>
                <c:ptCount val="4"/>
                <c:pt idx="0">
                  <c:v>2</c:v>
                </c:pt>
                <c:pt idx="1">
                  <c:v>13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3793110236220461"/>
          <c:y val="0.34645450568678915"/>
          <c:w val="0.23474600400950837"/>
          <c:h val="0.3904542701393095"/>
        </c:manualLayout>
      </c:layout>
      <c:overlay val="0"/>
      <c:txPr>
        <a:bodyPr/>
        <a:lstStyle/>
        <a:p>
          <a:pPr>
            <a:defRPr sz="1600"/>
          </a:pPr>
          <a:endParaRPr lang="fr-FR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6712357830271217"/>
          <c:y val="9.7146791096152374E-2"/>
          <c:w val="0.50207086614173224"/>
          <c:h val="0.8420110150692266"/>
        </c:manualLayout>
      </c:layout>
      <c:bar3DChart>
        <c:barDir val="bar"/>
        <c:grouping val="clustered"/>
        <c:varyColors val="0"/>
        <c:ser>
          <c:idx val="0"/>
          <c:order val="0"/>
          <c:invertIfNegative val="0"/>
          <c:dPt>
            <c:idx val="2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</c:spPr>
          </c:dPt>
          <c:dLbls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arbitres!$G$25:$G$30</c:f>
              <c:strCache>
                <c:ptCount val="6"/>
                <c:pt idx="0">
                  <c:v>Restreindre les plages horaires des compétitions</c:v>
                </c:pt>
                <c:pt idx="1">
                  <c:v>Augmenter le dédommagement financier des juges/arbitres</c:v>
                </c:pt>
                <c:pt idx="2">
                  <c:v>Améliorer l’information des licenciés sur les parcours de juges/arbitres</c:v>
                </c:pt>
                <c:pt idx="3">
                  <c:v>Valoriser le statut des juges/arbitres</c:v>
                </c:pt>
                <c:pt idx="4">
                  <c:v>Mieux gérer les acteurs en présence sur les compétitions</c:v>
                </c:pt>
                <c:pt idx="5">
                  <c:v>Favoriser l’initiation aux séances de formation à l’arbitrage</c:v>
                </c:pt>
              </c:strCache>
            </c:strRef>
          </c:cat>
          <c:val>
            <c:numRef>
              <c:f>arbitres!$H$25:$H$30</c:f>
              <c:numCache>
                <c:formatCode>0%</c:formatCode>
                <c:ptCount val="6"/>
                <c:pt idx="0">
                  <c:v>0.19</c:v>
                </c:pt>
                <c:pt idx="1">
                  <c:v>0.69</c:v>
                </c:pt>
                <c:pt idx="2">
                  <c:v>0.88</c:v>
                </c:pt>
                <c:pt idx="3">
                  <c:v>0.88</c:v>
                </c:pt>
                <c:pt idx="4">
                  <c:v>0.93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0475904"/>
        <c:axId val="130477440"/>
        <c:axId val="0"/>
      </c:bar3DChart>
      <c:catAx>
        <c:axId val="13047590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r-FR"/>
          </a:p>
        </c:txPr>
        <c:crossAx val="130477440"/>
        <c:crosses val="autoZero"/>
        <c:auto val="1"/>
        <c:lblAlgn val="ctr"/>
        <c:lblOffset val="100"/>
        <c:noMultiLvlLbl val="0"/>
      </c:catAx>
      <c:valAx>
        <c:axId val="13047744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30475904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6"/>
              </a:solidFill>
            </c:spPr>
          </c:dPt>
          <c:dLbls>
            <c:dLbl>
              <c:idx val="0"/>
              <c:layout>
                <c:manualLayout>
                  <c:x val="2.42024202420242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002200220022004E-2"/>
                  <c:y val="-4.908466277790840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201320132013201E-2"/>
                  <c:y val="2.454233138895420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arbitres!$O$42:$O$44</c:f>
              <c:strCache>
                <c:ptCount val="3"/>
                <c:pt idx="0">
                  <c:v>Code du sportif</c:v>
                </c:pt>
                <c:pt idx="1">
                  <c:v>Règles d'arbitrage</c:v>
                </c:pt>
                <c:pt idx="2">
                  <c:v>Compétences pédagogiques</c:v>
                </c:pt>
              </c:strCache>
            </c:strRef>
          </c:cat>
          <c:val>
            <c:numRef>
              <c:f>arbitres!$P$42:$P$44</c:f>
              <c:numCache>
                <c:formatCode>Standard</c:formatCode>
                <c:ptCount val="3"/>
                <c:pt idx="0">
                  <c:v>4</c:v>
                </c:pt>
                <c:pt idx="1">
                  <c:v>2.4</c:v>
                </c:pt>
                <c:pt idx="2">
                  <c:v>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0902656"/>
        <c:axId val="130744704"/>
        <c:axId val="0"/>
      </c:bar3DChart>
      <c:catAx>
        <c:axId val="13090265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fr-FR"/>
          </a:p>
        </c:txPr>
        <c:crossAx val="130744704"/>
        <c:crosses val="autoZero"/>
        <c:auto val="1"/>
        <c:lblAlgn val="ctr"/>
        <c:lblOffset val="100"/>
        <c:noMultiLvlLbl val="0"/>
      </c:catAx>
      <c:valAx>
        <c:axId val="130744704"/>
        <c:scaling>
          <c:orientation val="minMax"/>
        </c:scaling>
        <c:delete val="0"/>
        <c:axPos val="b"/>
        <c:majorGridlines/>
        <c:numFmt formatCode="Standard" sourceLinked="1"/>
        <c:majorTickMark val="out"/>
        <c:minorTickMark val="none"/>
        <c:tickLblPos val="nextTo"/>
        <c:crossAx val="13090265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3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6"/>
              </a:solidFill>
            </c:spPr>
          </c:dPt>
          <c:dLbls>
            <c:dLbl>
              <c:idx val="1"/>
              <c:layout>
                <c:manualLayout>
                  <c:x val="1.5533980582524224E-2"/>
                  <c:y val="-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365695792880259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944983818770227E-2"/>
                  <c:y val="-2.2222222222222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5889967637540548E-2"/>
                  <c:y val="-2.222222222222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dirigeants!$D$1:$H$1</c:f>
              <c:strCache>
                <c:ptCount val="5"/>
                <c:pt idx="0">
                  <c:v>15 ans et moins</c:v>
                </c:pt>
                <c:pt idx="1">
                  <c:v>15-20</c:v>
                </c:pt>
                <c:pt idx="2">
                  <c:v>21-40</c:v>
                </c:pt>
                <c:pt idx="3">
                  <c:v>41-60</c:v>
                </c:pt>
                <c:pt idx="4">
                  <c:v>61 et +</c:v>
                </c:pt>
              </c:strCache>
            </c:strRef>
          </c:cat>
          <c:val>
            <c:numRef>
              <c:f>dirigeants!$D$18:$H$18</c:f>
              <c:numCache>
                <c:formatCode>0%</c:formatCode>
                <c:ptCount val="5"/>
                <c:pt idx="0">
                  <c:v>8.2666666666666666E-2</c:v>
                </c:pt>
                <c:pt idx="1">
                  <c:v>4.8000000000000001E-2</c:v>
                </c:pt>
                <c:pt idx="2">
                  <c:v>0.184</c:v>
                </c:pt>
                <c:pt idx="3">
                  <c:v>0.21066666666666667</c:v>
                </c:pt>
                <c:pt idx="4">
                  <c:v>0.44266666666666665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7480192"/>
        <c:axId val="127481728"/>
        <c:axId val="0"/>
      </c:bar3DChart>
      <c:catAx>
        <c:axId val="1274801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127481728"/>
        <c:crosses val="autoZero"/>
        <c:auto val="1"/>
        <c:lblAlgn val="ctr"/>
        <c:lblOffset val="100"/>
        <c:noMultiLvlLbl val="0"/>
      </c:catAx>
      <c:valAx>
        <c:axId val="12748172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748019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arbitres!$Y$21:$Y$23</c:f>
              <c:strCache>
                <c:ptCount val="3"/>
                <c:pt idx="0">
                  <c:v>&lt; 50 km</c:v>
                </c:pt>
                <c:pt idx="1">
                  <c:v>Entre 50 et 100 km</c:v>
                </c:pt>
                <c:pt idx="2">
                  <c:v>&gt; à 100 km</c:v>
                </c:pt>
              </c:strCache>
            </c:strRef>
          </c:cat>
          <c:val>
            <c:numRef>
              <c:f>arbitres!$Z$21:$Z$23</c:f>
              <c:numCache>
                <c:formatCode>Standard</c:formatCode>
                <c:ptCount val="3"/>
                <c:pt idx="0">
                  <c:v>13</c:v>
                </c:pt>
                <c:pt idx="1">
                  <c:v>3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0781184"/>
        <c:axId val="130782720"/>
        <c:axId val="0"/>
      </c:bar3DChart>
      <c:catAx>
        <c:axId val="1307811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130782720"/>
        <c:crosses val="autoZero"/>
        <c:auto val="1"/>
        <c:lblAlgn val="ctr"/>
        <c:lblOffset val="100"/>
        <c:noMultiLvlLbl val="0"/>
      </c:catAx>
      <c:valAx>
        <c:axId val="130782720"/>
        <c:scaling>
          <c:orientation val="minMax"/>
        </c:scaling>
        <c:delete val="0"/>
        <c:axPos val="l"/>
        <c:majorGridlines/>
        <c:numFmt formatCode="Standard" sourceLinked="1"/>
        <c:majorTickMark val="out"/>
        <c:minorTickMark val="none"/>
        <c:tickLblPos val="nextTo"/>
        <c:crossAx val="13078118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arbitres!$Y$25:$Y$28</c:f>
              <c:strCache>
                <c:ptCount val="4"/>
                <c:pt idx="0">
                  <c:v>Du lundi au vendredi </c:v>
                </c:pt>
                <c:pt idx="1">
                  <c:v>Le samedi</c:v>
                </c:pt>
                <c:pt idx="2">
                  <c:v>Le dimanche</c:v>
                </c:pt>
                <c:pt idx="3">
                  <c:v>En vacances scolaires</c:v>
                </c:pt>
              </c:strCache>
            </c:strRef>
          </c:cat>
          <c:val>
            <c:numRef>
              <c:f>arbitres!$Z$25:$Z$28</c:f>
              <c:numCache>
                <c:formatCode>Standard</c:formatCode>
                <c:ptCount val="4"/>
                <c:pt idx="0">
                  <c:v>10</c:v>
                </c:pt>
                <c:pt idx="1">
                  <c:v>4</c:v>
                </c:pt>
                <c:pt idx="2">
                  <c:v>2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0819968"/>
        <c:axId val="130821504"/>
        <c:axId val="0"/>
      </c:bar3DChart>
      <c:catAx>
        <c:axId val="1308199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130821504"/>
        <c:crosses val="autoZero"/>
        <c:auto val="1"/>
        <c:lblAlgn val="ctr"/>
        <c:lblOffset val="100"/>
        <c:noMultiLvlLbl val="0"/>
      </c:catAx>
      <c:valAx>
        <c:axId val="130821504"/>
        <c:scaling>
          <c:orientation val="minMax"/>
        </c:scaling>
        <c:delete val="0"/>
        <c:axPos val="l"/>
        <c:majorGridlines/>
        <c:numFmt formatCode="Standard" sourceLinked="1"/>
        <c:majorTickMark val="out"/>
        <c:minorTickMark val="none"/>
        <c:tickLblPos val="nextTo"/>
        <c:crossAx val="13081996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0277515310586175E-2"/>
          <c:y val="0"/>
          <c:w val="0.91500052493438322"/>
          <c:h val="0.90462992125984254"/>
        </c:manualLayout>
      </c:layout>
      <c:pie3D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chemeClr val="accent6"/>
              </a:solidFill>
            </c:spPr>
          </c:dPt>
          <c:dLbls>
            <c:txPr>
              <a:bodyPr/>
              <a:lstStyle/>
              <a:p>
                <a:pPr>
                  <a:defRPr sz="1600" b="1"/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arbitres!$AE$22:$AE$23</c:f>
              <c:strCache>
                <c:ptCount val="2"/>
                <c:pt idx="0">
                  <c:v>oui</c:v>
                </c:pt>
                <c:pt idx="1">
                  <c:v>non</c:v>
                </c:pt>
              </c:strCache>
            </c:strRef>
          </c:cat>
          <c:val>
            <c:numRef>
              <c:f>arbitres!$AF$22:$AF$23</c:f>
              <c:numCache>
                <c:formatCode>Standard</c:formatCode>
                <c:ptCount val="2"/>
                <c:pt idx="0">
                  <c:v>11</c:v>
                </c:pt>
                <c:pt idx="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6"/>
              </a:solidFill>
            </c:spPr>
          </c:dPt>
          <c:dLbls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arbitres!$AI$21:$AI$23</c:f>
              <c:strCache>
                <c:ptCount val="3"/>
                <c:pt idx="0">
                  <c:v>Plusieurs fois par an</c:v>
                </c:pt>
                <c:pt idx="1">
                  <c:v>Une fois par an</c:v>
                </c:pt>
                <c:pt idx="2">
                  <c:v>Moins d'une fois par an</c:v>
                </c:pt>
              </c:strCache>
            </c:strRef>
          </c:cat>
          <c:val>
            <c:numRef>
              <c:f>arbitres!$AJ$21:$AJ$23</c:f>
              <c:numCache>
                <c:formatCode>Standard</c:formatCode>
                <c:ptCount val="3"/>
                <c:pt idx="0">
                  <c:v>4</c:v>
                </c:pt>
                <c:pt idx="1">
                  <c:v>7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1359872"/>
        <c:axId val="131361408"/>
        <c:axId val="0"/>
      </c:bar3DChart>
      <c:catAx>
        <c:axId val="1313598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r-FR"/>
          </a:p>
        </c:txPr>
        <c:crossAx val="131361408"/>
        <c:crosses val="autoZero"/>
        <c:auto val="1"/>
        <c:lblAlgn val="ctr"/>
        <c:lblOffset val="100"/>
        <c:noMultiLvlLbl val="0"/>
      </c:catAx>
      <c:valAx>
        <c:axId val="131361408"/>
        <c:scaling>
          <c:orientation val="minMax"/>
        </c:scaling>
        <c:delete val="0"/>
        <c:axPos val="l"/>
        <c:majorGridlines/>
        <c:numFmt formatCode="Standard" sourceLinked="1"/>
        <c:majorTickMark val="out"/>
        <c:minorTickMark val="none"/>
        <c:tickLblPos val="nextTo"/>
        <c:crossAx val="13135987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chemeClr val="accent6"/>
              </a:solidFill>
            </c:spPr>
          </c:dPt>
          <c:dPt>
            <c:idx val="2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600" b="1"/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dirigeants!$T$22:$V$22</c:f>
              <c:strCache>
                <c:ptCount val="3"/>
                <c:pt idx="0">
                  <c:v>BE</c:v>
                </c:pt>
                <c:pt idx="1">
                  <c:v>CFA</c:v>
                </c:pt>
                <c:pt idx="2">
                  <c:v>DFI</c:v>
                </c:pt>
              </c:strCache>
            </c:strRef>
          </c:cat>
          <c:val>
            <c:numRef>
              <c:f>dirigeants!$T$23:$V$23</c:f>
              <c:numCache>
                <c:formatCode>Standard</c:formatCode>
                <c:ptCount val="3"/>
                <c:pt idx="0">
                  <c:v>3</c:v>
                </c:pt>
                <c:pt idx="1">
                  <c:v>25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6"/>
              </a:solidFill>
            </c:spPr>
          </c:dPt>
          <c:dLbls>
            <c:txPr>
              <a:bodyPr/>
              <a:lstStyle/>
              <a:p>
                <a:pPr>
                  <a:defRPr sz="12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dirigeants!$AR$29:$AR$38</c:f>
              <c:strCache>
                <c:ptCount val="10"/>
                <c:pt idx="0">
                  <c:v>Des activités adaptées aux personnes handicapées</c:v>
                </c:pt>
                <c:pt idx="1">
                  <c:v>Des stages en vacances scolaires</c:v>
                </c:pt>
                <c:pt idx="2">
                  <c:v>Des interventions en milieu scolaire</c:v>
                </c:pt>
                <c:pt idx="3">
                  <c:v>Des activités loisirs pour les adultes</c:v>
                </c:pt>
                <c:pt idx="4">
                  <c:v>Des activités adaptées au public féminin</c:v>
                </c:pt>
                <c:pt idx="5">
                  <c:v>Des activités loisirs pour les seniors</c:v>
                </c:pt>
                <c:pt idx="6">
                  <c:v>Un développement des activités à visée compétitive</c:v>
                </c:pt>
                <c:pt idx="7">
                  <c:v>Des activités loisirs pour les enfants et jeunes</c:v>
                </c:pt>
                <c:pt idx="8">
                  <c:v>Des organisations de tournois et de rencontres interclubs </c:v>
                </c:pt>
                <c:pt idx="9">
                  <c:v>Des moments de convivialité au sein du club</c:v>
                </c:pt>
              </c:strCache>
            </c:strRef>
          </c:cat>
          <c:val>
            <c:numRef>
              <c:f>dirigeants!$AS$29:$AS$38</c:f>
              <c:numCache>
                <c:formatCode>0%</c:formatCode>
                <c:ptCount val="10"/>
                <c:pt idx="0">
                  <c:v>0.5714285714285714</c:v>
                </c:pt>
                <c:pt idx="1">
                  <c:v>0.5714285714285714</c:v>
                </c:pt>
                <c:pt idx="2">
                  <c:v>0.625</c:v>
                </c:pt>
                <c:pt idx="3">
                  <c:v>0.75</c:v>
                </c:pt>
                <c:pt idx="4">
                  <c:v>0.75</c:v>
                </c:pt>
                <c:pt idx="5">
                  <c:v>0.875</c:v>
                </c:pt>
                <c:pt idx="6">
                  <c:v>0.88888888888888884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7947904"/>
        <c:axId val="127949440"/>
        <c:axId val="0"/>
      </c:bar3DChart>
      <c:catAx>
        <c:axId val="12794790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127949440"/>
        <c:crosses val="autoZero"/>
        <c:auto val="1"/>
        <c:lblAlgn val="ctr"/>
        <c:lblOffset val="100"/>
        <c:noMultiLvlLbl val="0"/>
      </c:catAx>
      <c:valAx>
        <c:axId val="12794944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fr-FR"/>
          </a:p>
        </c:txPr>
        <c:crossAx val="127947904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6"/>
              </a:solidFill>
            </c:spPr>
          </c:dPt>
          <c:dLbls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dirigeants!$BF$25:$BF$33</c:f>
              <c:strCache>
                <c:ptCount val="9"/>
                <c:pt idx="0">
                  <c:v>Former des salariés</c:v>
                </c:pt>
                <c:pt idx="1">
                  <c:v>Recruter de nouveaux salariés</c:v>
                </c:pt>
                <c:pt idx="2">
                  <c:v>Renforcer la coopération bénévoles/salarié (s) </c:v>
                </c:pt>
                <c:pt idx="3">
                  <c:v>Améliorer la mutualisation des emplois entre clubs</c:v>
                </c:pt>
                <c:pt idx="4">
                  <c:v>Perfectionner la gestion du club</c:v>
                </c:pt>
                <c:pt idx="5">
                  <c:v>Améliorer la qualité de l’encadrement</c:v>
                </c:pt>
                <c:pt idx="6">
                  <c:v>Fidéliser les pratiquants</c:v>
                </c:pt>
                <c:pt idx="7">
                  <c:v>Former des bénévoles</c:v>
                </c:pt>
                <c:pt idx="8">
                  <c:v>Réaliser des ententes entre clubs</c:v>
                </c:pt>
              </c:strCache>
            </c:strRef>
          </c:cat>
          <c:val>
            <c:numRef>
              <c:f>dirigeants!$BG$25:$BG$33</c:f>
              <c:numCache>
                <c:formatCode>0%</c:formatCode>
                <c:ptCount val="9"/>
                <c:pt idx="0">
                  <c:v>0.22222222222222221</c:v>
                </c:pt>
                <c:pt idx="1">
                  <c:v>0.22222222222222221</c:v>
                </c:pt>
                <c:pt idx="2">
                  <c:v>0.33333333333333331</c:v>
                </c:pt>
                <c:pt idx="3">
                  <c:v>0.5</c:v>
                </c:pt>
                <c:pt idx="4">
                  <c:v>0.8</c:v>
                </c:pt>
                <c:pt idx="5">
                  <c:v>0.9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7994496"/>
        <c:axId val="128012672"/>
        <c:axId val="0"/>
      </c:bar3DChart>
      <c:catAx>
        <c:axId val="12799449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fr-FR"/>
          </a:p>
        </c:txPr>
        <c:crossAx val="128012672"/>
        <c:crosses val="autoZero"/>
        <c:auto val="1"/>
        <c:lblAlgn val="ctr"/>
        <c:lblOffset val="100"/>
        <c:noMultiLvlLbl val="0"/>
      </c:catAx>
      <c:valAx>
        <c:axId val="12801267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fr-FR"/>
          </a:p>
        </c:txPr>
        <c:crossAx val="127994496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dirigeants!$BL$17:$BO$17</c:f>
              <c:strCache>
                <c:ptCount val="4"/>
                <c:pt idx="0">
                  <c:v>Infra baccalauréat</c:v>
                </c:pt>
                <c:pt idx="1">
                  <c:v>Baccalauréat</c:v>
                </c:pt>
                <c:pt idx="2">
                  <c:v>Bac + 2</c:v>
                </c:pt>
                <c:pt idx="3">
                  <c:v>Bac + 3 et au-delà</c:v>
                </c:pt>
              </c:strCache>
            </c:strRef>
          </c:cat>
          <c:val>
            <c:numRef>
              <c:f>dirigeants!$BL$18:$BO$18</c:f>
              <c:numCache>
                <c:formatCode>Standard</c:formatCode>
                <c:ptCount val="4"/>
                <c:pt idx="0">
                  <c:v>7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28039552"/>
        <c:axId val="128045440"/>
        <c:axId val="127977216"/>
      </c:bar3DChart>
      <c:catAx>
        <c:axId val="1280395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128045440"/>
        <c:crosses val="autoZero"/>
        <c:auto val="1"/>
        <c:lblAlgn val="ctr"/>
        <c:lblOffset val="100"/>
        <c:noMultiLvlLbl val="0"/>
      </c:catAx>
      <c:valAx>
        <c:axId val="128045440"/>
        <c:scaling>
          <c:orientation val="minMax"/>
        </c:scaling>
        <c:delete val="0"/>
        <c:axPos val="l"/>
        <c:majorGridlines/>
        <c:numFmt formatCode="Standard" sourceLinked="1"/>
        <c:majorTickMark val="out"/>
        <c:minorTickMark val="none"/>
        <c:tickLblPos val="nextTo"/>
        <c:crossAx val="128039552"/>
        <c:crosses val="autoZero"/>
        <c:crossBetween val="between"/>
      </c:valAx>
      <c:serAx>
        <c:axId val="127977216"/>
        <c:scaling>
          <c:orientation val="minMax"/>
        </c:scaling>
        <c:delete val="1"/>
        <c:axPos val="b"/>
        <c:majorTickMark val="out"/>
        <c:minorTickMark val="none"/>
        <c:tickLblPos val="nextTo"/>
        <c:crossAx val="128045440"/>
        <c:crosses val="autoZero"/>
      </c:ser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6"/>
              </a:solidFill>
            </c:spPr>
          </c:dPt>
          <c:dLbls>
            <c:txPr>
              <a:bodyPr/>
              <a:lstStyle/>
              <a:p>
                <a:pPr>
                  <a:defRPr sz="12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dirigeants!$BQ$21:$BV$21</c:f>
              <c:strCache>
                <c:ptCount val="6"/>
                <c:pt idx="0">
                  <c:v>Artisans, commerçants, chefs d'entreprise</c:v>
                </c:pt>
                <c:pt idx="1">
                  <c:v>Cadres</c:v>
                </c:pt>
                <c:pt idx="2">
                  <c:v>Professions intermédiaires</c:v>
                </c:pt>
                <c:pt idx="3">
                  <c:v>Employés/Ouvriers</c:v>
                </c:pt>
                <c:pt idx="4">
                  <c:v>Retraités</c:v>
                </c:pt>
                <c:pt idx="5">
                  <c:v>Autres</c:v>
                </c:pt>
              </c:strCache>
            </c:strRef>
          </c:cat>
          <c:val>
            <c:numRef>
              <c:f>dirigeants!$BQ$22:$BV$22</c:f>
              <c:numCache>
                <c:formatCode>Standard</c:formatCode>
                <c:ptCount val="6"/>
                <c:pt idx="0">
                  <c:v>1</c:v>
                </c:pt>
                <c:pt idx="1">
                  <c:v>8</c:v>
                </c:pt>
                <c:pt idx="2">
                  <c:v>1</c:v>
                </c:pt>
                <c:pt idx="3">
                  <c:v>6</c:v>
                </c:pt>
                <c:pt idx="4">
                  <c:v>11</c:v>
                </c:pt>
                <c:pt idx="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27138048"/>
        <c:axId val="127275008"/>
        <c:axId val="0"/>
      </c:bar3DChart>
      <c:catAx>
        <c:axId val="1271380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127275008"/>
        <c:crosses val="autoZero"/>
        <c:auto val="1"/>
        <c:lblAlgn val="ctr"/>
        <c:lblOffset val="100"/>
        <c:noMultiLvlLbl val="0"/>
      </c:catAx>
      <c:valAx>
        <c:axId val="127275008"/>
        <c:scaling>
          <c:orientation val="minMax"/>
        </c:scaling>
        <c:delete val="0"/>
        <c:axPos val="l"/>
        <c:majorGridlines/>
        <c:numFmt formatCode="Standard" sourceLinked="1"/>
        <c:majorTickMark val="out"/>
        <c:minorTickMark val="none"/>
        <c:tickLblPos val="nextTo"/>
        <c:crossAx val="127138048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dPt>
            <c:idx val="2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6"/>
              </a:solidFill>
            </c:spPr>
          </c:dPt>
          <c:dLbls>
            <c:dLbl>
              <c:idx val="0"/>
              <c:layout>
                <c:manualLayout>
                  <c:x val="5.865102639296187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865102639296187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775171065493646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73020527859237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7751710654936461E-3"/>
                  <c:y val="3.025267582103760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759530791788856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dirigeants!$BX$21:$BX$26</c:f>
              <c:strCache>
                <c:ptCount val="6"/>
                <c:pt idx="0">
                  <c:v>Comptabilité / Fiscalité</c:v>
                </c:pt>
                <c:pt idx="1">
                  <c:v>Droit du travail / gestion du personnel</c:v>
                </c:pt>
                <c:pt idx="2">
                  <c:v>Développement et communication</c:v>
                </c:pt>
                <c:pt idx="3">
                  <c:v>Management</c:v>
                </c:pt>
                <c:pt idx="4">
                  <c:v>Informatique</c:v>
                </c:pt>
                <c:pt idx="5">
                  <c:v>Vie associative</c:v>
                </c:pt>
              </c:strCache>
            </c:strRef>
          </c:cat>
          <c:val>
            <c:numRef>
              <c:f>dirigeants!$BY$21:$BY$26</c:f>
              <c:numCache>
                <c:formatCode>Standard</c:formatCode>
                <c:ptCount val="6"/>
                <c:pt idx="0">
                  <c:v>3.8</c:v>
                </c:pt>
                <c:pt idx="1">
                  <c:v>3.3</c:v>
                </c:pt>
                <c:pt idx="2">
                  <c:v>3.4</c:v>
                </c:pt>
                <c:pt idx="3">
                  <c:v>3.7</c:v>
                </c:pt>
                <c:pt idx="4">
                  <c:v>4.2</c:v>
                </c:pt>
                <c:pt idx="5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8706048"/>
        <c:axId val="128707584"/>
        <c:axId val="0"/>
      </c:bar3DChart>
      <c:catAx>
        <c:axId val="12870604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128707584"/>
        <c:crosses val="autoZero"/>
        <c:auto val="1"/>
        <c:lblAlgn val="ctr"/>
        <c:lblOffset val="100"/>
        <c:noMultiLvlLbl val="0"/>
      </c:catAx>
      <c:valAx>
        <c:axId val="128707584"/>
        <c:scaling>
          <c:orientation val="minMax"/>
        </c:scaling>
        <c:delete val="0"/>
        <c:axPos val="b"/>
        <c:majorGridlines/>
        <c:numFmt formatCode="Standard" sourceLinked="1"/>
        <c:majorTickMark val="out"/>
        <c:minorTickMark val="none"/>
        <c:tickLblPos val="nextTo"/>
        <c:crossAx val="12870604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</c:spPr>
          </c:dPt>
          <c:dLbls>
            <c:dLbl>
              <c:idx val="0"/>
              <c:layout>
                <c:manualLayout>
                  <c:x val="1.2626262626262626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252525252525252E-2"/>
                  <c:y val="-3.2407407407407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626262626262626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dirigeants!$DH$19:$DH$21</c:f>
              <c:strCache>
                <c:ptCount val="3"/>
                <c:pt idx="0">
                  <c:v>&lt; 50 km</c:v>
                </c:pt>
                <c:pt idx="1">
                  <c:v>Entre 50 et 100 km</c:v>
                </c:pt>
                <c:pt idx="2">
                  <c:v>&gt; à 100 km</c:v>
                </c:pt>
              </c:strCache>
            </c:strRef>
          </c:cat>
          <c:val>
            <c:numRef>
              <c:f>dirigeants!$DI$19:$DI$21</c:f>
              <c:numCache>
                <c:formatCode>Standard</c:formatCode>
                <c:ptCount val="3"/>
                <c:pt idx="0">
                  <c:v>7</c:v>
                </c:pt>
                <c:pt idx="1">
                  <c:v>4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8892288"/>
        <c:axId val="128898176"/>
        <c:axId val="0"/>
      </c:bar3DChart>
      <c:catAx>
        <c:axId val="1288922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128898176"/>
        <c:crosses val="autoZero"/>
        <c:auto val="1"/>
        <c:lblAlgn val="ctr"/>
        <c:lblOffset val="100"/>
        <c:noMultiLvlLbl val="0"/>
      </c:catAx>
      <c:valAx>
        <c:axId val="128898176"/>
        <c:scaling>
          <c:orientation val="minMax"/>
        </c:scaling>
        <c:delete val="0"/>
        <c:axPos val="l"/>
        <c:majorGridlines/>
        <c:numFmt formatCode="Standard" sourceLinked="1"/>
        <c:majorTickMark val="out"/>
        <c:minorTickMark val="none"/>
        <c:tickLblPos val="nextTo"/>
        <c:crossAx val="12889228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3F735B-750B-49D1-BEBF-4CF54CCEE89C}" type="doc">
      <dgm:prSet loTypeId="urn:microsoft.com/office/officeart/2005/8/layout/vProcess5" loCatId="process" qsTypeId="urn:microsoft.com/office/officeart/2005/8/quickstyle/simple2" qsCatId="simple" csTypeId="urn:microsoft.com/office/officeart/2005/8/colors/accent1_3" csCatId="accent1" phldr="1"/>
      <dgm:spPr/>
      <dgm:t>
        <a:bodyPr/>
        <a:lstStyle/>
        <a:p>
          <a:endParaRPr lang="fr-FR"/>
        </a:p>
      </dgm:t>
    </dgm:pt>
    <dgm:pt modelId="{23B1F6F2-E168-4A45-B15D-9886EBB4F3DF}">
      <dgm:prSet phldrT="[Texte]"/>
      <dgm:spPr/>
      <dgm:t>
        <a:bodyPr/>
        <a:lstStyle/>
        <a:p>
          <a:pPr algn="l"/>
          <a:r>
            <a:rPr lang="fr-FR" b="1" dirty="0"/>
            <a:t>Phase 1 </a:t>
          </a:r>
        </a:p>
        <a:p>
          <a:pPr algn="l"/>
          <a:r>
            <a:rPr lang="fr-FR" dirty="0"/>
            <a:t>Le recensement des besoins des acteurs des clubs de la Ligue :</a:t>
          </a:r>
        </a:p>
      </dgm:t>
    </dgm:pt>
    <dgm:pt modelId="{B7CF552B-C7B6-42C8-A0D4-DCECE63863B9}" type="parTrans" cxnId="{377D49E4-AFFD-4323-B130-DAC317BCB96F}">
      <dgm:prSet/>
      <dgm:spPr/>
      <dgm:t>
        <a:bodyPr/>
        <a:lstStyle/>
        <a:p>
          <a:endParaRPr lang="fr-FR"/>
        </a:p>
      </dgm:t>
    </dgm:pt>
    <dgm:pt modelId="{B637F6CC-AF73-4721-B983-0883B1EBEC4F}" type="sibTrans" cxnId="{377D49E4-AFFD-4323-B130-DAC317BCB96F}">
      <dgm:prSet/>
      <dgm:spPr>
        <a:solidFill>
          <a:schemeClr val="accent6">
            <a:alpha val="90000"/>
          </a:schemeClr>
        </a:solidFill>
      </dgm:spPr>
      <dgm:t>
        <a:bodyPr/>
        <a:lstStyle/>
        <a:p>
          <a:endParaRPr lang="fr-FR"/>
        </a:p>
      </dgm:t>
    </dgm:pt>
    <dgm:pt modelId="{ECA3ECC6-20E6-4EC8-A6C0-F626F630912F}">
      <dgm:prSet phldrT="[Texte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b="1" dirty="0"/>
            <a:t>Phase 2 </a:t>
          </a:r>
        </a:p>
        <a:p>
          <a:r>
            <a:rPr lang="fr-FR" dirty="0"/>
            <a:t>L'élaboration du Plan de Qualification Régional autour des besoins repérés :</a:t>
          </a:r>
        </a:p>
      </dgm:t>
    </dgm:pt>
    <dgm:pt modelId="{9CA05B47-1414-4150-B86D-80922B855F20}" type="parTrans" cxnId="{5EB179BA-1372-4349-9FA6-BED50DEA8989}">
      <dgm:prSet/>
      <dgm:spPr/>
      <dgm:t>
        <a:bodyPr/>
        <a:lstStyle/>
        <a:p>
          <a:endParaRPr lang="fr-FR"/>
        </a:p>
      </dgm:t>
    </dgm:pt>
    <dgm:pt modelId="{86E974D4-02D8-49E7-9429-ECCE77A57895}" type="sibTrans" cxnId="{5EB179BA-1372-4349-9FA6-BED50DEA8989}">
      <dgm:prSet/>
      <dgm:spPr/>
      <dgm:t>
        <a:bodyPr/>
        <a:lstStyle/>
        <a:p>
          <a:endParaRPr lang="fr-FR"/>
        </a:p>
      </dgm:t>
    </dgm:pt>
    <dgm:pt modelId="{E2D84997-9D4A-482D-AC68-C987B7237243}">
      <dgm:prSet phldrT="[Texte]"/>
      <dgm:spPr/>
      <dgm:t>
        <a:bodyPr/>
        <a:lstStyle/>
        <a:p>
          <a:pPr algn="l"/>
          <a:r>
            <a:rPr lang="fr-FR" dirty="0"/>
            <a:t>Lancement de la mission lors de l'AG du 15 septembre</a:t>
          </a:r>
        </a:p>
      </dgm:t>
    </dgm:pt>
    <dgm:pt modelId="{E2A5EB22-0300-49B2-B792-8B7D9B11D22C}" type="parTrans" cxnId="{9327813B-330B-400D-9002-679E2B0E807C}">
      <dgm:prSet/>
      <dgm:spPr/>
      <dgm:t>
        <a:bodyPr/>
        <a:lstStyle/>
        <a:p>
          <a:endParaRPr lang="fr-FR"/>
        </a:p>
      </dgm:t>
    </dgm:pt>
    <dgm:pt modelId="{B4486771-9680-49C9-A66B-C8C1D00807A2}" type="sibTrans" cxnId="{9327813B-330B-400D-9002-679E2B0E807C}">
      <dgm:prSet/>
      <dgm:spPr/>
      <dgm:t>
        <a:bodyPr/>
        <a:lstStyle/>
        <a:p>
          <a:endParaRPr lang="fr-FR"/>
        </a:p>
      </dgm:t>
    </dgm:pt>
    <dgm:pt modelId="{459AA8ED-1A0A-453F-8F7E-4EF40730F8BC}">
      <dgm:prSet phldrT="[Texte]"/>
      <dgm:spPr/>
      <dgm:t>
        <a:bodyPr/>
        <a:lstStyle/>
        <a:p>
          <a:pPr algn="l"/>
          <a:r>
            <a:rPr lang="fr-FR"/>
            <a:t>Réalisation de 4 focus-groupes</a:t>
          </a:r>
        </a:p>
      </dgm:t>
    </dgm:pt>
    <dgm:pt modelId="{739EB965-F962-44B4-A4DD-91E0B7CD584E}" type="parTrans" cxnId="{905072BE-F1B8-4E94-9B4B-CA58AED8C932}">
      <dgm:prSet/>
      <dgm:spPr/>
      <dgm:t>
        <a:bodyPr/>
        <a:lstStyle/>
        <a:p>
          <a:endParaRPr lang="fr-FR"/>
        </a:p>
      </dgm:t>
    </dgm:pt>
    <dgm:pt modelId="{BF4C0D90-5291-4A48-9811-98B817B14B57}" type="sibTrans" cxnId="{905072BE-F1B8-4E94-9B4B-CA58AED8C932}">
      <dgm:prSet/>
      <dgm:spPr/>
      <dgm:t>
        <a:bodyPr/>
        <a:lstStyle/>
        <a:p>
          <a:endParaRPr lang="fr-FR"/>
        </a:p>
      </dgm:t>
    </dgm:pt>
    <dgm:pt modelId="{D2CCA687-46D8-4B10-8AA1-B68217CF3E57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/>
            <a:t>Analyse des besoins</a:t>
          </a:r>
        </a:p>
      </dgm:t>
    </dgm:pt>
    <dgm:pt modelId="{1512F917-F9C6-4666-98F0-7FCD5CD3530F}" type="parTrans" cxnId="{4A48BC2C-0122-4CBC-A330-755126BA8822}">
      <dgm:prSet/>
      <dgm:spPr/>
      <dgm:t>
        <a:bodyPr/>
        <a:lstStyle/>
        <a:p>
          <a:endParaRPr lang="fr-FR"/>
        </a:p>
      </dgm:t>
    </dgm:pt>
    <dgm:pt modelId="{9D3E289E-3820-4D1F-B4EE-CB38566A5E35}" type="sibTrans" cxnId="{4A48BC2C-0122-4CBC-A330-755126BA8822}">
      <dgm:prSet/>
      <dgm:spPr/>
      <dgm:t>
        <a:bodyPr/>
        <a:lstStyle/>
        <a:p>
          <a:endParaRPr lang="fr-FR"/>
        </a:p>
      </dgm:t>
    </dgm:pt>
    <dgm:pt modelId="{4DBE2EDF-DE36-4983-AFDE-EE747B7DC948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/>
            <a:t>Formalisation des besoins des acteurs</a:t>
          </a:r>
        </a:p>
      </dgm:t>
    </dgm:pt>
    <dgm:pt modelId="{31761148-015F-4982-BA21-5C23F9EA9957}" type="parTrans" cxnId="{821170D6-A90E-4638-9A43-311F2A0276C3}">
      <dgm:prSet/>
      <dgm:spPr/>
      <dgm:t>
        <a:bodyPr/>
        <a:lstStyle/>
        <a:p>
          <a:endParaRPr lang="fr-FR"/>
        </a:p>
      </dgm:t>
    </dgm:pt>
    <dgm:pt modelId="{BBF59D9B-93E1-4024-905F-7B1D027F53D7}" type="sibTrans" cxnId="{821170D6-A90E-4638-9A43-311F2A0276C3}">
      <dgm:prSet/>
      <dgm:spPr/>
      <dgm:t>
        <a:bodyPr/>
        <a:lstStyle/>
        <a:p>
          <a:endParaRPr lang="fr-FR"/>
        </a:p>
      </dgm:t>
    </dgm:pt>
    <dgm:pt modelId="{B6A2CAFA-4021-4417-91F4-3605BCB5D566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r-FR" dirty="0"/>
            <a:t>Présentation du PQR et restitution </a:t>
          </a:r>
          <a:r>
            <a:rPr lang="fr-FR" dirty="0" smtClean="0"/>
            <a:t>finale  DRSCS de Lille le 13 décembre 2012</a:t>
          </a:r>
          <a:endParaRPr lang="fr-FR" dirty="0"/>
        </a:p>
      </dgm:t>
    </dgm:pt>
    <dgm:pt modelId="{416C0B43-2F00-440B-96E9-CA35D58480C9}" type="parTrans" cxnId="{773DBAF8-F7BE-454F-9273-F42B0B66AF47}">
      <dgm:prSet/>
      <dgm:spPr/>
      <dgm:t>
        <a:bodyPr/>
        <a:lstStyle/>
        <a:p>
          <a:endParaRPr lang="fr-FR"/>
        </a:p>
      </dgm:t>
    </dgm:pt>
    <dgm:pt modelId="{1D6C9223-C190-47DC-93A6-AAABECB6C0F2}" type="sibTrans" cxnId="{773DBAF8-F7BE-454F-9273-F42B0B66AF47}">
      <dgm:prSet/>
      <dgm:spPr/>
      <dgm:t>
        <a:bodyPr/>
        <a:lstStyle/>
        <a:p>
          <a:endParaRPr lang="fr-FR"/>
        </a:p>
      </dgm:t>
    </dgm:pt>
    <dgm:pt modelId="{46988C15-0350-4E11-B717-6986999FEDA4}">
      <dgm:prSet phldrT="[Texte]"/>
      <dgm:spPr/>
      <dgm:t>
        <a:bodyPr/>
        <a:lstStyle/>
        <a:p>
          <a:pPr algn="l"/>
          <a:r>
            <a:rPr lang="fr-FR"/>
            <a:t>Création et mise en ligne d'un questionnaire</a:t>
          </a:r>
        </a:p>
      </dgm:t>
    </dgm:pt>
    <dgm:pt modelId="{4BB1E9B9-ADD4-406C-9F62-B4D94188C507}" type="sibTrans" cxnId="{5E9F131E-E044-4727-8133-A3D66522EC71}">
      <dgm:prSet/>
      <dgm:spPr/>
      <dgm:t>
        <a:bodyPr/>
        <a:lstStyle/>
        <a:p>
          <a:endParaRPr lang="fr-FR"/>
        </a:p>
      </dgm:t>
    </dgm:pt>
    <dgm:pt modelId="{65AE3C3F-4F54-4DE6-A36E-A9F7F118D1EB}" type="parTrans" cxnId="{5E9F131E-E044-4727-8133-A3D66522EC71}">
      <dgm:prSet/>
      <dgm:spPr/>
      <dgm:t>
        <a:bodyPr/>
        <a:lstStyle/>
        <a:p>
          <a:endParaRPr lang="fr-FR"/>
        </a:p>
      </dgm:t>
    </dgm:pt>
    <dgm:pt modelId="{1BA55CE8-438D-4847-A0F3-338A446D27F6}" type="pres">
      <dgm:prSet presAssocID="{263F735B-750B-49D1-BEBF-4CF54CCEE89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B9ACAAE-DC2E-4D89-BAC2-D8E6DD8CAC5E}" type="pres">
      <dgm:prSet presAssocID="{263F735B-750B-49D1-BEBF-4CF54CCEE89C}" presName="dummyMaxCanvas" presStyleCnt="0">
        <dgm:presLayoutVars/>
      </dgm:prSet>
      <dgm:spPr/>
    </dgm:pt>
    <dgm:pt modelId="{597A5EB0-6480-4781-B841-6867B4D4DB52}" type="pres">
      <dgm:prSet presAssocID="{263F735B-750B-49D1-BEBF-4CF54CCEE89C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B48280-E5AD-47E0-8C5E-D16ECE5C2C49}" type="pres">
      <dgm:prSet presAssocID="{263F735B-750B-49D1-BEBF-4CF54CCEE89C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EF2E6-F9BF-4DB0-9128-AF1CEE699096}" type="pres">
      <dgm:prSet presAssocID="{263F735B-750B-49D1-BEBF-4CF54CCEE89C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55F2363-E372-4AC4-8480-E25744EB979C}" type="pres">
      <dgm:prSet presAssocID="{263F735B-750B-49D1-BEBF-4CF54CCEE89C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3E07272-DDBF-43B3-8D2E-4FDD663FE5AF}" type="pres">
      <dgm:prSet presAssocID="{263F735B-750B-49D1-BEBF-4CF54CCEE89C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E9F131E-E044-4727-8133-A3D66522EC71}" srcId="{23B1F6F2-E168-4A45-B15D-9886EBB4F3DF}" destId="{46988C15-0350-4E11-B717-6986999FEDA4}" srcOrd="1" destOrd="0" parTransId="{65AE3C3F-4F54-4DE6-A36E-A9F7F118D1EB}" sibTransId="{4BB1E9B9-ADD4-406C-9F62-B4D94188C507}"/>
    <dgm:cxn modelId="{352F0C32-1A1F-429C-81C0-531C882133AD}" type="presOf" srcId="{E2D84997-9D4A-482D-AC68-C987B7237243}" destId="{597A5EB0-6480-4781-B841-6867B4D4DB52}" srcOrd="0" destOrd="1" presId="urn:microsoft.com/office/officeart/2005/8/layout/vProcess5"/>
    <dgm:cxn modelId="{821170D6-A90E-4638-9A43-311F2A0276C3}" srcId="{ECA3ECC6-20E6-4EC8-A6C0-F626F630912F}" destId="{4DBE2EDF-DE36-4983-AFDE-EE747B7DC948}" srcOrd="1" destOrd="0" parTransId="{31761148-015F-4982-BA21-5C23F9EA9957}" sibTransId="{BBF59D9B-93E1-4024-905F-7B1D027F53D7}"/>
    <dgm:cxn modelId="{51B85C3C-6980-4487-91A1-6E83C5730465}" type="presOf" srcId="{46988C15-0350-4E11-B717-6986999FEDA4}" destId="{755F2363-E372-4AC4-8480-E25744EB979C}" srcOrd="1" destOrd="2" presId="urn:microsoft.com/office/officeart/2005/8/layout/vProcess5"/>
    <dgm:cxn modelId="{53B0B1EB-1828-4380-A084-C7157C15AD6B}" type="presOf" srcId="{459AA8ED-1A0A-453F-8F7E-4EF40730F8BC}" destId="{755F2363-E372-4AC4-8480-E25744EB979C}" srcOrd="1" destOrd="3" presId="urn:microsoft.com/office/officeart/2005/8/layout/vProcess5"/>
    <dgm:cxn modelId="{67841C65-789B-421D-AF8C-34DE704CA03A}" type="presOf" srcId="{4DBE2EDF-DE36-4983-AFDE-EE747B7DC948}" destId="{4CB48280-E5AD-47E0-8C5E-D16ECE5C2C49}" srcOrd="0" destOrd="2" presId="urn:microsoft.com/office/officeart/2005/8/layout/vProcess5"/>
    <dgm:cxn modelId="{4A48BC2C-0122-4CBC-A330-755126BA8822}" srcId="{ECA3ECC6-20E6-4EC8-A6C0-F626F630912F}" destId="{D2CCA687-46D8-4B10-8AA1-B68217CF3E57}" srcOrd="0" destOrd="0" parTransId="{1512F917-F9C6-4666-98F0-7FCD5CD3530F}" sibTransId="{9D3E289E-3820-4D1F-B4EE-CB38566A5E35}"/>
    <dgm:cxn modelId="{E5A7D866-B138-4537-BFEE-F537FB2845FB}" type="presOf" srcId="{B637F6CC-AF73-4721-B983-0883B1EBEC4F}" destId="{867EF2E6-F9BF-4DB0-9128-AF1CEE699096}" srcOrd="0" destOrd="0" presId="urn:microsoft.com/office/officeart/2005/8/layout/vProcess5"/>
    <dgm:cxn modelId="{3650FDC7-FA1F-46A0-8C1E-F64FCB8939A6}" type="presOf" srcId="{ECA3ECC6-20E6-4EC8-A6C0-F626F630912F}" destId="{4CB48280-E5AD-47E0-8C5E-D16ECE5C2C49}" srcOrd="0" destOrd="0" presId="urn:microsoft.com/office/officeart/2005/8/layout/vProcess5"/>
    <dgm:cxn modelId="{41F94238-5325-455F-85EB-6D248B4CDA5D}" type="presOf" srcId="{B6A2CAFA-4021-4417-91F4-3605BCB5D566}" destId="{4CB48280-E5AD-47E0-8C5E-D16ECE5C2C49}" srcOrd="0" destOrd="3" presId="urn:microsoft.com/office/officeart/2005/8/layout/vProcess5"/>
    <dgm:cxn modelId="{377D49E4-AFFD-4323-B130-DAC317BCB96F}" srcId="{263F735B-750B-49D1-BEBF-4CF54CCEE89C}" destId="{23B1F6F2-E168-4A45-B15D-9886EBB4F3DF}" srcOrd="0" destOrd="0" parTransId="{B7CF552B-C7B6-42C8-A0D4-DCECE63863B9}" sibTransId="{B637F6CC-AF73-4721-B983-0883B1EBEC4F}"/>
    <dgm:cxn modelId="{A0CBC43B-737B-4CFE-A3A6-E1D536833967}" type="presOf" srcId="{E2D84997-9D4A-482D-AC68-C987B7237243}" destId="{755F2363-E372-4AC4-8480-E25744EB979C}" srcOrd="1" destOrd="1" presId="urn:microsoft.com/office/officeart/2005/8/layout/vProcess5"/>
    <dgm:cxn modelId="{E40C159E-4665-4979-8AF4-5CB4FCB3BDC3}" type="presOf" srcId="{23B1F6F2-E168-4A45-B15D-9886EBB4F3DF}" destId="{755F2363-E372-4AC4-8480-E25744EB979C}" srcOrd="1" destOrd="0" presId="urn:microsoft.com/office/officeart/2005/8/layout/vProcess5"/>
    <dgm:cxn modelId="{773DBAF8-F7BE-454F-9273-F42B0B66AF47}" srcId="{ECA3ECC6-20E6-4EC8-A6C0-F626F630912F}" destId="{B6A2CAFA-4021-4417-91F4-3605BCB5D566}" srcOrd="2" destOrd="0" parTransId="{416C0B43-2F00-440B-96E9-CA35D58480C9}" sibTransId="{1D6C9223-C190-47DC-93A6-AAABECB6C0F2}"/>
    <dgm:cxn modelId="{9327813B-330B-400D-9002-679E2B0E807C}" srcId="{23B1F6F2-E168-4A45-B15D-9886EBB4F3DF}" destId="{E2D84997-9D4A-482D-AC68-C987B7237243}" srcOrd="0" destOrd="0" parTransId="{E2A5EB22-0300-49B2-B792-8B7D9B11D22C}" sibTransId="{B4486771-9680-49C9-A66B-C8C1D00807A2}"/>
    <dgm:cxn modelId="{5EB179BA-1372-4349-9FA6-BED50DEA8989}" srcId="{263F735B-750B-49D1-BEBF-4CF54CCEE89C}" destId="{ECA3ECC6-20E6-4EC8-A6C0-F626F630912F}" srcOrd="1" destOrd="0" parTransId="{9CA05B47-1414-4150-B86D-80922B855F20}" sibTransId="{86E974D4-02D8-49E7-9429-ECCE77A57895}"/>
    <dgm:cxn modelId="{B538D90C-0E4D-47AD-8F7F-224A38B5E806}" type="presOf" srcId="{ECA3ECC6-20E6-4EC8-A6C0-F626F630912F}" destId="{93E07272-DDBF-43B3-8D2E-4FDD663FE5AF}" srcOrd="1" destOrd="0" presId="urn:microsoft.com/office/officeart/2005/8/layout/vProcess5"/>
    <dgm:cxn modelId="{905072BE-F1B8-4E94-9B4B-CA58AED8C932}" srcId="{23B1F6F2-E168-4A45-B15D-9886EBB4F3DF}" destId="{459AA8ED-1A0A-453F-8F7E-4EF40730F8BC}" srcOrd="2" destOrd="0" parTransId="{739EB965-F962-44B4-A4DD-91E0B7CD584E}" sibTransId="{BF4C0D90-5291-4A48-9811-98B817B14B57}"/>
    <dgm:cxn modelId="{DF8B4441-FD20-4604-BAB8-147D2A79D8F4}" type="presOf" srcId="{459AA8ED-1A0A-453F-8F7E-4EF40730F8BC}" destId="{597A5EB0-6480-4781-B841-6867B4D4DB52}" srcOrd="0" destOrd="3" presId="urn:microsoft.com/office/officeart/2005/8/layout/vProcess5"/>
    <dgm:cxn modelId="{9B30C667-D51F-4EE0-90F8-452D6D7EE352}" type="presOf" srcId="{263F735B-750B-49D1-BEBF-4CF54CCEE89C}" destId="{1BA55CE8-438D-4847-A0F3-338A446D27F6}" srcOrd="0" destOrd="0" presId="urn:microsoft.com/office/officeart/2005/8/layout/vProcess5"/>
    <dgm:cxn modelId="{D98D9DBD-7801-4176-9A74-84A9A6A79307}" type="presOf" srcId="{4DBE2EDF-DE36-4983-AFDE-EE747B7DC948}" destId="{93E07272-DDBF-43B3-8D2E-4FDD663FE5AF}" srcOrd="1" destOrd="2" presId="urn:microsoft.com/office/officeart/2005/8/layout/vProcess5"/>
    <dgm:cxn modelId="{D3A2BDA5-FA73-430C-9D36-FFE1957E1234}" type="presOf" srcId="{D2CCA687-46D8-4B10-8AA1-B68217CF3E57}" destId="{4CB48280-E5AD-47E0-8C5E-D16ECE5C2C49}" srcOrd="0" destOrd="1" presId="urn:microsoft.com/office/officeart/2005/8/layout/vProcess5"/>
    <dgm:cxn modelId="{C3B8EAD4-0CC5-4046-ABF8-A7C87724C506}" type="presOf" srcId="{23B1F6F2-E168-4A45-B15D-9886EBB4F3DF}" destId="{597A5EB0-6480-4781-B841-6867B4D4DB52}" srcOrd="0" destOrd="0" presId="urn:microsoft.com/office/officeart/2005/8/layout/vProcess5"/>
    <dgm:cxn modelId="{BC192F75-3365-464C-8926-1604E2181BAC}" type="presOf" srcId="{D2CCA687-46D8-4B10-8AA1-B68217CF3E57}" destId="{93E07272-DDBF-43B3-8D2E-4FDD663FE5AF}" srcOrd="1" destOrd="1" presId="urn:microsoft.com/office/officeart/2005/8/layout/vProcess5"/>
    <dgm:cxn modelId="{8DC7DFD7-2A6B-4840-B512-FA75AFAEF311}" type="presOf" srcId="{46988C15-0350-4E11-B717-6986999FEDA4}" destId="{597A5EB0-6480-4781-B841-6867B4D4DB52}" srcOrd="0" destOrd="2" presId="urn:microsoft.com/office/officeart/2005/8/layout/vProcess5"/>
    <dgm:cxn modelId="{E52B816F-6DB6-4971-8A40-059F9DB059E7}" type="presOf" srcId="{B6A2CAFA-4021-4417-91F4-3605BCB5D566}" destId="{93E07272-DDBF-43B3-8D2E-4FDD663FE5AF}" srcOrd="1" destOrd="3" presId="urn:microsoft.com/office/officeart/2005/8/layout/vProcess5"/>
    <dgm:cxn modelId="{6ECE9D9A-DD6A-45B3-ADB7-8FFC178B4A15}" type="presParOf" srcId="{1BA55CE8-438D-4847-A0F3-338A446D27F6}" destId="{5B9ACAAE-DC2E-4D89-BAC2-D8E6DD8CAC5E}" srcOrd="0" destOrd="0" presId="urn:microsoft.com/office/officeart/2005/8/layout/vProcess5"/>
    <dgm:cxn modelId="{035CFBEA-D224-4A99-9906-26DDC63174FC}" type="presParOf" srcId="{1BA55CE8-438D-4847-A0F3-338A446D27F6}" destId="{597A5EB0-6480-4781-B841-6867B4D4DB52}" srcOrd="1" destOrd="0" presId="urn:microsoft.com/office/officeart/2005/8/layout/vProcess5"/>
    <dgm:cxn modelId="{3E7BC83B-1AAA-4CD9-A960-166A213095B8}" type="presParOf" srcId="{1BA55CE8-438D-4847-A0F3-338A446D27F6}" destId="{4CB48280-E5AD-47E0-8C5E-D16ECE5C2C49}" srcOrd="2" destOrd="0" presId="urn:microsoft.com/office/officeart/2005/8/layout/vProcess5"/>
    <dgm:cxn modelId="{59DC0647-9523-40F1-BDBA-7BB9683742BC}" type="presParOf" srcId="{1BA55CE8-438D-4847-A0F3-338A446D27F6}" destId="{867EF2E6-F9BF-4DB0-9128-AF1CEE699096}" srcOrd="3" destOrd="0" presId="urn:microsoft.com/office/officeart/2005/8/layout/vProcess5"/>
    <dgm:cxn modelId="{50F5A7DE-79BE-4CC0-A506-B4BF79FB6A7C}" type="presParOf" srcId="{1BA55CE8-438D-4847-A0F3-338A446D27F6}" destId="{755F2363-E372-4AC4-8480-E25744EB979C}" srcOrd="4" destOrd="0" presId="urn:microsoft.com/office/officeart/2005/8/layout/vProcess5"/>
    <dgm:cxn modelId="{71A8528A-B7AD-40DB-8E09-92BBE78B565B}" type="presParOf" srcId="{1BA55CE8-438D-4847-A0F3-338A446D27F6}" destId="{93E07272-DDBF-43B3-8D2E-4FDD663FE5AF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C12105-00D6-4C29-B040-A42DC0523F4E}" type="doc">
      <dgm:prSet loTypeId="urn:microsoft.com/office/officeart/2005/8/layout/list1" loCatId="list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fr-FR"/>
        </a:p>
      </dgm:t>
    </dgm:pt>
    <dgm:pt modelId="{8D51583B-0C53-4921-8972-22323316C844}">
      <dgm:prSet phldrT="[Texte]" custT="1"/>
      <dgm:spPr/>
      <dgm:t>
        <a:bodyPr/>
        <a:lstStyle/>
        <a:p>
          <a:r>
            <a:rPr lang="fr-FR" sz="1800" b="1" dirty="0">
              <a:latin typeface="Verdana" pitchFamily="34" charset="0"/>
              <a:ea typeface="Verdana" pitchFamily="34" charset="0"/>
              <a:cs typeface="Verdana" pitchFamily="34" charset="0"/>
            </a:rPr>
            <a:t>Dirigeants</a:t>
          </a:r>
        </a:p>
      </dgm:t>
    </dgm:pt>
    <dgm:pt modelId="{22A01C71-11F0-41BF-9771-369AA32BEE4E}" type="parTrans" cxnId="{76526E0A-CEC7-498F-8EBE-FAD07478C391}">
      <dgm:prSet/>
      <dgm:spPr/>
      <dgm:t>
        <a:bodyPr/>
        <a:lstStyle/>
        <a:p>
          <a:endParaRPr lang="fr-FR"/>
        </a:p>
      </dgm:t>
    </dgm:pt>
    <dgm:pt modelId="{C98656E7-505A-45C5-B19A-E925D08AF910}" type="sibTrans" cxnId="{76526E0A-CEC7-498F-8EBE-FAD07478C391}">
      <dgm:prSet/>
      <dgm:spPr/>
      <dgm:t>
        <a:bodyPr/>
        <a:lstStyle/>
        <a:p>
          <a:endParaRPr lang="fr-FR"/>
        </a:p>
      </dgm:t>
    </dgm:pt>
    <dgm:pt modelId="{46CF9045-274D-4363-B54E-422BF212E178}">
      <dgm:prSet phldrT="[Texte]" custT="1"/>
      <dgm:spPr/>
      <dgm:t>
        <a:bodyPr/>
        <a:lstStyle/>
        <a:p>
          <a:pPr>
            <a:spcBef>
              <a:spcPct val="0"/>
            </a:spcBef>
          </a:pPr>
          <a:r>
            <a:rPr lang="fr-FR" sz="1600" dirty="0">
              <a:latin typeface="Verdana" pitchFamily="34" charset="0"/>
              <a:ea typeface="Verdana" pitchFamily="34" charset="0"/>
              <a:cs typeface="Verdana" pitchFamily="34" charset="0"/>
            </a:rPr>
            <a:t>Développer ses ressources financières en sollicitant des partenaires privés et/ou publics.</a:t>
          </a:r>
        </a:p>
      </dgm:t>
    </dgm:pt>
    <dgm:pt modelId="{77263C7D-8D9F-4D23-B3AB-67021BA0D9E0}" type="parTrans" cxnId="{0C279C65-FAF4-4371-8190-22581940DB24}">
      <dgm:prSet/>
      <dgm:spPr/>
      <dgm:t>
        <a:bodyPr/>
        <a:lstStyle/>
        <a:p>
          <a:endParaRPr lang="fr-FR"/>
        </a:p>
      </dgm:t>
    </dgm:pt>
    <dgm:pt modelId="{35ECCA4E-FAA5-42D4-8F6C-804FD75B199D}" type="sibTrans" cxnId="{0C279C65-FAF4-4371-8190-22581940DB24}">
      <dgm:prSet/>
      <dgm:spPr/>
      <dgm:t>
        <a:bodyPr/>
        <a:lstStyle/>
        <a:p>
          <a:endParaRPr lang="fr-FR"/>
        </a:p>
      </dgm:t>
    </dgm:pt>
    <dgm:pt modelId="{3E042644-177C-4F58-9115-7F2F815D6CE3}">
      <dgm:prSet phldrT="[Texte]" custT="1"/>
      <dgm:spPr/>
      <dgm:t>
        <a:bodyPr/>
        <a:lstStyle/>
        <a:p>
          <a:pPr>
            <a:spcBef>
              <a:spcPts val="600"/>
            </a:spcBef>
          </a:pPr>
          <a:r>
            <a:rPr lang="fr-FR" sz="1600" dirty="0">
              <a:latin typeface="Verdana" pitchFamily="34" charset="0"/>
              <a:ea typeface="Verdana" pitchFamily="34" charset="0"/>
              <a:cs typeface="Verdana" pitchFamily="34" charset="0"/>
            </a:rPr>
            <a:t>Dynamiser son équipe de bénévoles autour de projets et fidéliser les nouveaux adhérents.</a:t>
          </a:r>
        </a:p>
      </dgm:t>
    </dgm:pt>
    <dgm:pt modelId="{FB41C64C-4506-4276-8756-606684BA960E}" type="parTrans" cxnId="{8C0A2660-614C-4B4B-A434-E2D9BED4A16E}">
      <dgm:prSet/>
      <dgm:spPr/>
      <dgm:t>
        <a:bodyPr/>
        <a:lstStyle/>
        <a:p>
          <a:endParaRPr lang="fr-FR"/>
        </a:p>
      </dgm:t>
    </dgm:pt>
    <dgm:pt modelId="{E0476739-6332-470F-90C7-47A61E8D16C1}" type="sibTrans" cxnId="{8C0A2660-614C-4B4B-A434-E2D9BED4A16E}">
      <dgm:prSet/>
      <dgm:spPr/>
      <dgm:t>
        <a:bodyPr/>
        <a:lstStyle/>
        <a:p>
          <a:endParaRPr lang="fr-FR"/>
        </a:p>
      </dgm:t>
    </dgm:pt>
    <dgm:pt modelId="{B76F9E32-F7CD-4AC2-927F-47DCEC71A78C}">
      <dgm:prSet phldrT="[Texte]" custT="1"/>
      <dgm:spPr/>
      <dgm:t>
        <a:bodyPr/>
        <a:lstStyle/>
        <a:p>
          <a:pPr>
            <a:spcBef>
              <a:spcPct val="0"/>
            </a:spcBef>
          </a:pPr>
          <a:r>
            <a:rPr lang="fr-FR" sz="1600" dirty="0">
              <a:latin typeface="Verdana" pitchFamily="34" charset="0"/>
              <a:ea typeface="Verdana" pitchFamily="34" charset="0"/>
              <a:cs typeface="Verdana" pitchFamily="34" charset="0"/>
            </a:rPr>
            <a:t>Renforcer ses compétences informatiques en lien direct avec les </a:t>
          </a:r>
          <a:r>
            <a:rPr lang="fr-FR" sz="1600" dirty="0" smtClean="0">
              <a:latin typeface="Verdana" pitchFamily="34" charset="0"/>
              <a:ea typeface="Verdana" pitchFamily="34" charset="0"/>
              <a:cs typeface="Verdana" pitchFamily="34" charset="0"/>
            </a:rPr>
            <a:t>exigences </a:t>
          </a:r>
          <a:r>
            <a:rPr lang="fr-FR" sz="1600" dirty="0">
              <a:latin typeface="Verdana" pitchFamily="34" charset="0"/>
              <a:ea typeface="Verdana" pitchFamily="34" charset="0"/>
              <a:cs typeface="Verdana" pitchFamily="34" charset="0"/>
            </a:rPr>
            <a:t>de la pratique du billard.</a:t>
          </a:r>
        </a:p>
      </dgm:t>
    </dgm:pt>
    <dgm:pt modelId="{278AACE5-E299-42E6-B299-D094D7F13321}" type="parTrans" cxnId="{4F57A632-812E-41E4-8C4E-7AE6EA44FABD}">
      <dgm:prSet/>
      <dgm:spPr/>
      <dgm:t>
        <a:bodyPr/>
        <a:lstStyle/>
        <a:p>
          <a:endParaRPr lang="fr-FR"/>
        </a:p>
      </dgm:t>
    </dgm:pt>
    <dgm:pt modelId="{CFCA0222-0EB6-4200-98CA-CFBCF3252B99}" type="sibTrans" cxnId="{4F57A632-812E-41E4-8C4E-7AE6EA44FABD}">
      <dgm:prSet/>
      <dgm:spPr/>
      <dgm:t>
        <a:bodyPr/>
        <a:lstStyle/>
        <a:p>
          <a:endParaRPr lang="fr-FR"/>
        </a:p>
      </dgm:t>
    </dgm:pt>
    <dgm:pt modelId="{AF6C4BE6-6F63-4629-AC0D-99F7190569DC}">
      <dgm:prSet phldrT="[Texte]" custT="1"/>
      <dgm:spPr/>
      <dgm:t>
        <a:bodyPr/>
        <a:lstStyle/>
        <a:p>
          <a:pPr>
            <a:spcBef>
              <a:spcPct val="0"/>
            </a:spcBef>
          </a:pPr>
          <a:endParaRPr lang="fr-FR" sz="16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D382CAB1-AB56-4B55-A5F6-36EDA2058D92}" type="parTrans" cxnId="{AB053359-FE07-4384-A3B3-4AC54F8F5C4C}">
      <dgm:prSet/>
      <dgm:spPr/>
      <dgm:t>
        <a:bodyPr/>
        <a:lstStyle/>
        <a:p>
          <a:endParaRPr lang="fr-FR"/>
        </a:p>
      </dgm:t>
    </dgm:pt>
    <dgm:pt modelId="{D4498689-ED37-45FC-AD2E-4DC8FC5FF27E}" type="sibTrans" cxnId="{AB053359-FE07-4384-A3B3-4AC54F8F5C4C}">
      <dgm:prSet/>
      <dgm:spPr/>
      <dgm:t>
        <a:bodyPr/>
        <a:lstStyle/>
        <a:p>
          <a:endParaRPr lang="fr-FR"/>
        </a:p>
      </dgm:t>
    </dgm:pt>
    <dgm:pt modelId="{945D84D4-CDF5-4C49-B8B3-C180B4221E1B}">
      <dgm:prSet phldrT="[Texte]" custT="1"/>
      <dgm:spPr/>
      <dgm:t>
        <a:bodyPr/>
        <a:lstStyle/>
        <a:p>
          <a:pPr>
            <a:spcBef>
              <a:spcPts val="600"/>
            </a:spcBef>
          </a:pPr>
          <a:endParaRPr lang="fr-FR" sz="16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260C6CB8-7439-4D68-98A6-1FF262261EBE}" type="parTrans" cxnId="{7C298D65-7FF7-478B-A957-85C3B4115C72}">
      <dgm:prSet/>
      <dgm:spPr/>
      <dgm:t>
        <a:bodyPr/>
        <a:lstStyle/>
        <a:p>
          <a:endParaRPr lang="fr-FR"/>
        </a:p>
      </dgm:t>
    </dgm:pt>
    <dgm:pt modelId="{409FEE53-A127-42DE-A2B2-1098E5E40C8D}" type="sibTrans" cxnId="{7C298D65-7FF7-478B-A957-85C3B4115C72}">
      <dgm:prSet/>
      <dgm:spPr/>
      <dgm:t>
        <a:bodyPr/>
        <a:lstStyle/>
        <a:p>
          <a:endParaRPr lang="fr-FR"/>
        </a:p>
      </dgm:t>
    </dgm:pt>
    <dgm:pt modelId="{A8C7E55D-FA01-4A5C-83CC-B7043C428490}" type="pres">
      <dgm:prSet presAssocID="{3DC12105-00D6-4C29-B040-A42DC0523F4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49C443E-71F7-4CE6-9166-D1443A69972C}" type="pres">
      <dgm:prSet presAssocID="{8D51583B-0C53-4921-8972-22323316C844}" presName="parentLin" presStyleCnt="0"/>
      <dgm:spPr/>
    </dgm:pt>
    <dgm:pt modelId="{421DD29F-FF3D-49CC-948B-26518E2B230D}" type="pres">
      <dgm:prSet presAssocID="{8D51583B-0C53-4921-8972-22323316C844}" presName="parentLeftMargin" presStyleLbl="node1" presStyleIdx="0" presStyleCnt="1"/>
      <dgm:spPr/>
      <dgm:t>
        <a:bodyPr/>
        <a:lstStyle/>
        <a:p>
          <a:endParaRPr lang="fr-FR"/>
        </a:p>
      </dgm:t>
    </dgm:pt>
    <dgm:pt modelId="{08A25BA4-D1B3-4678-8E86-EC64271B37B3}" type="pres">
      <dgm:prSet presAssocID="{8D51583B-0C53-4921-8972-22323316C844}" presName="parentText" presStyleLbl="node1" presStyleIdx="0" presStyleCnt="1" custScaleY="53525" custLinFactNeighborX="-13899" custLinFactNeighborY="-2303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8217DF-1F59-4BF3-A364-9774B53C365F}" type="pres">
      <dgm:prSet presAssocID="{8D51583B-0C53-4921-8972-22323316C844}" presName="negativeSpace" presStyleCnt="0"/>
      <dgm:spPr/>
    </dgm:pt>
    <dgm:pt modelId="{BE94D522-333C-4358-BC10-64277C1A002C}" type="pres">
      <dgm:prSet presAssocID="{8D51583B-0C53-4921-8972-22323316C844}" presName="childText" presStyleLbl="conFgAcc1" presStyleIdx="0" presStyleCnt="1" custScaleY="807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58C6AA4-510A-4F6C-9AB7-9A82FD24CE23}" type="presOf" srcId="{46CF9045-274D-4363-B54E-422BF212E178}" destId="{BE94D522-333C-4358-BC10-64277C1A002C}" srcOrd="0" destOrd="0" presId="urn:microsoft.com/office/officeart/2005/8/layout/list1"/>
    <dgm:cxn modelId="{DD25BFCE-0C66-482B-A253-B720D8AEACEF}" type="presOf" srcId="{3E042644-177C-4F58-9115-7F2F815D6CE3}" destId="{BE94D522-333C-4358-BC10-64277C1A002C}" srcOrd="0" destOrd="2" presId="urn:microsoft.com/office/officeart/2005/8/layout/list1"/>
    <dgm:cxn modelId="{AB053359-FE07-4384-A3B3-4AC54F8F5C4C}" srcId="{8D51583B-0C53-4921-8972-22323316C844}" destId="{AF6C4BE6-6F63-4629-AC0D-99F7190569DC}" srcOrd="1" destOrd="0" parTransId="{D382CAB1-AB56-4B55-A5F6-36EDA2058D92}" sibTransId="{D4498689-ED37-45FC-AD2E-4DC8FC5FF27E}"/>
    <dgm:cxn modelId="{8C0A2660-614C-4B4B-A434-E2D9BED4A16E}" srcId="{8D51583B-0C53-4921-8972-22323316C844}" destId="{3E042644-177C-4F58-9115-7F2F815D6CE3}" srcOrd="2" destOrd="0" parTransId="{FB41C64C-4506-4276-8756-606684BA960E}" sibTransId="{E0476739-6332-470F-90C7-47A61E8D16C1}"/>
    <dgm:cxn modelId="{38D40F4C-8977-4900-90EF-2520F3CFB874}" type="presOf" srcId="{AF6C4BE6-6F63-4629-AC0D-99F7190569DC}" destId="{BE94D522-333C-4358-BC10-64277C1A002C}" srcOrd="0" destOrd="1" presId="urn:microsoft.com/office/officeart/2005/8/layout/list1"/>
    <dgm:cxn modelId="{0C279C65-FAF4-4371-8190-22581940DB24}" srcId="{8D51583B-0C53-4921-8972-22323316C844}" destId="{46CF9045-274D-4363-B54E-422BF212E178}" srcOrd="0" destOrd="0" parTransId="{77263C7D-8D9F-4D23-B3AB-67021BA0D9E0}" sibTransId="{35ECCA4E-FAA5-42D4-8F6C-804FD75B199D}"/>
    <dgm:cxn modelId="{7C298D65-7FF7-478B-A957-85C3B4115C72}" srcId="{8D51583B-0C53-4921-8972-22323316C844}" destId="{945D84D4-CDF5-4C49-B8B3-C180B4221E1B}" srcOrd="3" destOrd="0" parTransId="{260C6CB8-7439-4D68-98A6-1FF262261EBE}" sibTransId="{409FEE53-A127-42DE-A2B2-1098E5E40C8D}"/>
    <dgm:cxn modelId="{5D8B3BF6-DB26-4D17-9DF7-910AF5B325A8}" type="presOf" srcId="{B76F9E32-F7CD-4AC2-927F-47DCEC71A78C}" destId="{BE94D522-333C-4358-BC10-64277C1A002C}" srcOrd="0" destOrd="4" presId="urn:microsoft.com/office/officeart/2005/8/layout/list1"/>
    <dgm:cxn modelId="{DCD01BC0-906B-456D-819B-BC3CE2548B7A}" type="presOf" srcId="{3DC12105-00D6-4C29-B040-A42DC0523F4E}" destId="{A8C7E55D-FA01-4A5C-83CC-B7043C428490}" srcOrd="0" destOrd="0" presId="urn:microsoft.com/office/officeart/2005/8/layout/list1"/>
    <dgm:cxn modelId="{76526E0A-CEC7-498F-8EBE-FAD07478C391}" srcId="{3DC12105-00D6-4C29-B040-A42DC0523F4E}" destId="{8D51583B-0C53-4921-8972-22323316C844}" srcOrd="0" destOrd="0" parTransId="{22A01C71-11F0-41BF-9771-369AA32BEE4E}" sibTransId="{C98656E7-505A-45C5-B19A-E925D08AF910}"/>
    <dgm:cxn modelId="{4F57A632-812E-41E4-8C4E-7AE6EA44FABD}" srcId="{8D51583B-0C53-4921-8972-22323316C844}" destId="{B76F9E32-F7CD-4AC2-927F-47DCEC71A78C}" srcOrd="4" destOrd="0" parTransId="{278AACE5-E299-42E6-B299-D094D7F13321}" sibTransId="{CFCA0222-0EB6-4200-98CA-CFBCF3252B99}"/>
    <dgm:cxn modelId="{40CE97F3-0B12-4E3C-B736-9361EC898E84}" type="presOf" srcId="{945D84D4-CDF5-4C49-B8B3-C180B4221E1B}" destId="{BE94D522-333C-4358-BC10-64277C1A002C}" srcOrd="0" destOrd="3" presId="urn:microsoft.com/office/officeart/2005/8/layout/list1"/>
    <dgm:cxn modelId="{EE14EC0C-CB5B-4B56-87FB-049D99936CA4}" type="presOf" srcId="{8D51583B-0C53-4921-8972-22323316C844}" destId="{421DD29F-FF3D-49CC-948B-26518E2B230D}" srcOrd="0" destOrd="0" presId="urn:microsoft.com/office/officeart/2005/8/layout/list1"/>
    <dgm:cxn modelId="{863A2386-6C52-488C-913C-84711A30D0B3}" type="presOf" srcId="{8D51583B-0C53-4921-8972-22323316C844}" destId="{08A25BA4-D1B3-4678-8E86-EC64271B37B3}" srcOrd="1" destOrd="0" presId="urn:microsoft.com/office/officeart/2005/8/layout/list1"/>
    <dgm:cxn modelId="{D0919ECF-AF5C-4DD9-AC93-A6C9357688B5}" type="presParOf" srcId="{A8C7E55D-FA01-4A5C-83CC-B7043C428490}" destId="{249C443E-71F7-4CE6-9166-D1443A69972C}" srcOrd="0" destOrd="0" presId="urn:microsoft.com/office/officeart/2005/8/layout/list1"/>
    <dgm:cxn modelId="{59B052F7-4B9E-4D27-87A9-FB6F700D4F64}" type="presParOf" srcId="{249C443E-71F7-4CE6-9166-D1443A69972C}" destId="{421DD29F-FF3D-49CC-948B-26518E2B230D}" srcOrd="0" destOrd="0" presId="urn:microsoft.com/office/officeart/2005/8/layout/list1"/>
    <dgm:cxn modelId="{16C76DB7-68B4-4829-8920-96257B0C40A6}" type="presParOf" srcId="{249C443E-71F7-4CE6-9166-D1443A69972C}" destId="{08A25BA4-D1B3-4678-8E86-EC64271B37B3}" srcOrd="1" destOrd="0" presId="urn:microsoft.com/office/officeart/2005/8/layout/list1"/>
    <dgm:cxn modelId="{7CDB7772-955E-4C67-9D99-C7143AD71AF3}" type="presParOf" srcId="{A8C7E55D-FA01-4A5C-83CC-B7043C428490}" destId="{E98217DF-1F59-4BF3-A364-9774B53C365F}" srcOrd="1" destOrd="0" presId="urn:microsoft.com/office/officeart/2005/8/layout/list1"/>
    <dgm:cxn modelId="{1F6223F5-4535-497D-B56F-252874F97AAB}" type="presParOf" srcId="{A8C7E55D-FA01-4A5C-83CC-B7043C428490}" destId="{BE94D522-333C-4358-BC10-64277C1A002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C12105-00D6-4C29-B040-A42DC0523F4E}" type="doc">
      <dgm:prSet loTypeId="urn:microsoft.com/office/officeart/2005/8/layout/list1" loCatId="list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fr-FR"/>
        </a:p>
      </dgm:t>
    </dgm:pt>
    <dgm:pt modelId="{872B85AA-DBA8-4A4C-8AFD-666E80A543D9}">
      <dgm:prSet phldrT="[Texte]" custT="1"/>
      <dgm:spPr/>
      <dgm:t>
        <a:bodyPr/>
        <a:lstStyle/>
        <a:p>
          <a:r>
            <a:rPr lang="fr-FR" sz="1800" b="1" dirty="0">
              <a:latin typeface="Verdana" pitchFamily="34" charset="0"/>
              <a:ea typeface="Verdana" pitchFamily="34" charset="0"/>
              <a:cs typeface="Verdana" pitchFamily="34" charset="0"/>
            </a:rPr>
            <a:t>Moniteurs</a:t>
          </a:r>
        </a:p>
      </dgm:t>
    </dgm:pt>
    <dgm:pt modelId="{37369DFB-93DE-4401-B9A2-BAF402879142}" type="parTrans" cxnId="{25709913-0DB9-4CDC-8CB3-44F77129E1D5}">
      <dgm:prSet/>
      <dgm:spPr/>
      <dgm:t>
        <a:bodyPr/>
        <a:lstStyle/>
        <a:p>
          <a:endParaRPr lang="fr-FR"/>
        </a:p>
      </dgm:t>
    </dgm:pt>
    <dgm:pt modelId="{88B09D73-7F85-4D1B-9912-5E1EABE15B60}" type="sibTrans" cxnId="{25709913-0DB9-4CDC-8CB3-44F77129E1D5}">
      <dgm:prSet/>
      <dgm:spPr/>
      <dgm:t>
        <a:bodyPr/>
        <a:lstStyle/>
        <a:p>
          <a:endParaRPr lang="fr-FR"/>
        </a:p>
      </dgm:t>
    </dgm:pt>
    <dgm:pt modelId="{0C9D5136-845F-4DD1-AC6B-019B636AAD0A}">
      <dgm:prSet phldrT="[Texte]" custT="1"/>
      <dgm:spPr/>
      <dgm:t>
        <a:bodyPr/>
        <a:lstStyle/>
        <a:p>
          <a:r>
            <a:rPr lang="fr-FR" sz="1800" b="1" dirty="0">
              <a:latin typeface="Verdana" pitchFamily="34" charset="0"/>
              <a:ea typeface="Verdana" pitchFamily="34" charset="0"/>
              <a:cs typeface="Verdana" pitchFamily="34" charset="0"/>
            </a:rPr>
            <a:t>Arbitres</a:t>
          </a:r>
        </a:p>
      </dgm:t>
    </dgm:pt>
    <dgm:pt modelId="{92EF0063-187F-4513-BF1A-EBFE29AAAA60}" type="parTrans" cxnId="{FEBD97BE-673F-4D70-AB51-5E1B097447C2}">
      <dgm:prSet/>
      <dgm:spPr/>
      <dgm:t>
        <a:bodyPr/>
        <a:lstStyle/>
        <a:p>
          <a:endParaRPr lang="fr-FR"/>
        </a:p>
      </dgm:t>
    </dgm:pt>
    <dgm:pt modelId="{585E1921-6345-48E6-9BD5-125CD6BE4F55}" type="sibTrans" cxnId="{FEBD97BE-673F-4D70-AB51-5E1B097447C2}">
      <dgm:prSet/>
      <dgm:spPr/>
      <dgm:t>
        <a:bodyPr/>
        <a:lstStyle/>
        <a:p>
          <a:endParaRPr lang="fr-FR"/>
        </a:p>
      </dgm:t>
    </dgm:pt>
    <dgm:pt modelId="{4D4320C5-3E5E-4B4C-BB1F-303216270AD2}">
      <dgm:prSet phldrT="[Texte]" custT="1"/>
      <dgm:spPr/>
      <dgm:t>
        <a:bodyPr/>
        <a:lstStyle/>
        <a:p>
          <a:r>
            <a:rPr lang="fr-FR" sz="1600" dirty="0">
              <a:latin typeface="Verdana" pitchFamily="34" charset="0"/>
              <a:ea typeface="Verdana" pitchFamily="34" charset="0"/>
              <a:cs typeface="Verdana" pitchFamily="34" charset="0"/>
            </a:rPr>
            <a:t>Mettre à jour ses connaissances grâce aux apports théoriques de formations à thème.</a:t>
          </a:r>
        </a:p>
      </dgm:t>
    </dgm:pt>
    <dgm:pt modelId="{A8EF34EF-3FE3-49E0-857E-ABAC768C9D03}" type="parTrans" cxnId="{FADC2F19-39EC-49AA-BD8F-82F0AC755C53}">
      <dgm:prSet/>
      <dgm:spPr/>
      <dgm:t>
        <a:bodyPr/>
        <a:lstStyle/>
        <a:p>
          <a:endParaRPr lang="fr-FR"/>
        </a:p>
      </dgm:t>
    </dgm:pt>
    <dgm:pt modelId="{C0AF80AB-EF55-460F-94B2-1231F07F5C8D}" type="sibTrans" cxnId="{FADC2F19-39EC-49AA-BD8F-82F0AC755C53}">
      <dgm:prSet/>
      <dgm:spPr/>
      <dgm:t>
        <a:bodyPr/>
        <a:lstStyle/>
        <a:p>
          <a:endParaRPr lang="fr-FR"/>
        </a:p>
      </dgm:t>
    </dgm:pt>
    <dgm:pt modelId="{32DB307A-FD8D-442A-A85A-53722375F5F7}">
      <dgm:prSet phldrT="[Texte]" custT="1"/>
      <dgm:spPr/>
      <dgm:t>
        <a:bodyPr/>
        <a:lstStyle/>
        <a:p>
          <a:r>
            <a:rPr lang="fr-FR" sz="1600" dirty="0">
              <a:latin typeface="Verdana" pitchFamily="34" charset="0"/>
              <a:ea typeface="Verdana" pitchFamily="34" charset="0"/>
              <a:cs typeface="Verdana" pitchFamily="34" charset="0"/>
            </a:rPr>
            <a:t>Mettre à jour ses connaissances du règlement du billard suite aux évolutions imposées par la Fédération.</a:t>
          </a:r>
        </a:p>
      </dgm:t>
    </dgm:pt>
    <dgm:pt modelId="{6083754E-4A10-42D6-A88B-F0BFF27A6C77}" type="parTrans" cxnId="{1A610AAA-8659-4010-A181-63FFEE64329D}">
      <dgm:prSet/>
      <dgm:spPr/>
      <dgm:t>
        <a:bodyPr/>
        <a:lstStyle/>
        <a:p>
          <a:endParaRPr lang="fr-FR"/>
        </a:p>
      </dgm:t>
    </dgm:pt>
    <dgm:pt modelId="{10456C13-2D27-4453-9518-05A1C20A6D7D}" type="sibTrans" cxnId="{1A610AAA-8659-4010-A181-63FFEE64329D}">
      <dgm:prSet/>
      <dgm:spPr/>
      <dgm:t>
        <a:bodyPr/>
        <a:lstStyle/>
        <a:p>
          <a:endParaRPr lang="fr-FR"/>
        </a:p>
      </dgm:t>
    </dgm:pt>
    <dgm:pt modelId="{A8C7E55D-FA01-4A5C-83CC-B7043C428490}" type="pres">
      <dgm:prSet presAssocID="{3DC12105-00D6-4C29-B040-A42DC0523F4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8895631-5AF0-480E-B53F-19007146D024}" type="pres">
      <dgm:prSet presAssocID="{872B85AA-DBA8-4A4C-8AFD-666E80A543D9}" presName="parentLin" presStyleCnt="0"/>
      <dgm:spPr/>
    </dgm:pt>
    <dgm:pt modelId="{16FE04A5-97CB-44CD-90F4-AF5F865F5D66}" type="pres">
      <dgm:prSet presAssocID="{872B85AA-DBA8-4A4C-8AFD-666E80A543D9}" presName="parentLeftMargin" presStyleLbl="node1" presStyleIdx="0" presStyleCnt="2"/>
      <dgm:spPr/>
      <dgm:t>
        <a:bodyPr/>
        <a:lstStyle/>
        <a:p>
          <a:endParaRPr lang="fr-FR"/>
        </a:p>
      </dgm:t>
    </dgm:pt>
    <dgm:pt modelId="{0FD9D896-DD3A-4290-A0E4-2950809C79E9}" type="pres">
      <dgm:prSet presAssocID="{872B85AA-DBA8-4A4C-8AFD-666E80A543D9}" presName="parentText" presStyleLbl="node1" presStyleIdx="0" presStyleCnt="2" custScaleY="45053" custLinFactNeighborX="2041" custLinFactNeighborY="-3216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586DC8-88E2-4B08-B47E-619355071F44}" type="pres">
      <dgm:prSet presAssocID="{872B85AA-DBA8-4A4C-8AFD-666E80A543D9}" presName="negativeSpace" presStyleCnt="0"/>
      <dgm:spPr/>
    </dgm:pt>
    <dgm:pt modelId="{8C99630B-255B-4C29-B7DF-62D664C39E5E}" type="pres">
      <dgm:prSet presAssocID="{872B85AA-DBA8-4A4C-8AFD-666E80A543D9}" presName="childText" presStyleLbl="conFgAcc1" presStyleIdx="0" presStyleCnt="2" custScaleY="66134" custLinFactNeighborY="-2379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20A8B23-E975-40C6-9734-EE0A83484ADA}" type="pres">
      <dgm:prSet presAssocID="{88B09D73-7F85-4D1B-9912-5E1EABE15B60}" presName="spaceBetweenRectangles" presStyleCnt="0"/>
      <dgm:spPr/>
    </dgm:pt>
    <dgm:pt modelId="{B7CD8045-FCEB-480A-A229-BA3965F6D732}" type="pres">
      <dgm:prSet presAssocID="{0C9D5136-845F-4DD1-AC6B-019B636AAD0A}" presName="parentLin" presStyleCnt="0"/>
      <dgm:spPr/>
    </dgm:pt>
    <dgm:pt modelId="{319053EB-88BE-4147-9350-3FA267A6CD2D}" type="pres">
      <dgm:prSet presAssocID="{0C9D5136-845F-4DD1-AC6B-019B636AAD0A}" presName="parentLeftMargin" presStyleLbl="node1" presStyleIdx="0" presStyleCnt="2"/>
      <dgm:spPr/>
      <dgm:t>
        <a:bodyPr/>
        <a:lstStyle/>
        <a:p>
          <a:endParaRPr lang="fr-FR"/>
        </a:p>
      </dgm:t>
    </dgm:pt>
    <dgm:pt modelId="{41CAE7A0-CDF8-485D-B847-EF0A8D34F399}" type="pres">
      <dgm:prSet presAssocID="{0C9D5136-845F-4DD1-AC6B-019B636AAD0A}" presName="parentText" presStyleLbl="node1" presStyleIdx="1" presStyleCnt="2" custScaleY="4514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D82BD87-B7A2-41C6-967E-0F5FB7B6767E}" type="pres">
      <dgm:prSet presAssocID="{0C9D5136-845F-4DD1-AC6B-019B636AAD0A}" presName="negativeSpace" presStyleCnt="0"/>
      <dgm:spPr/>
    </dgm:pt>
    <dgm:pt modelId="{24E49E5B-6CF5-46DA-8E01-18C189B14FBC}" type="pres">
      <dgm:prSet presAssocID="{0C9D5136-845F-4DD1-AC6B-019B636AAD0A}" presName="childText" presStyleLbl="conFgAcc1" presStyleIdx="1" presStyleCnt="2" custScaleY="66405" custLinFactNeighborY="5543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04BBB9A-E84D-4FBF-BB77-E91BDAB1BF3E}" type="presOf" srcId="{872B85AA-DBA8-4A4C-8AFD-666E80A543D9}" destId="{0FD9D896-DD3A-4290-A0E4-2950809C79E9}" srcOrd="1" destOrd="0" presId="urn:microsoft.com/office/officeart/2005/8/layout/list1"/>
    <dgm:cxn modelId="{3EE6D025-67FB-4537-B49E-C73C306ADE0F}" type="presOf" srcId="{32DB307A-FD8D-442A-A85A-53722375F5F7}" destId="{24E49E5B-6CF5-46DA-8E01-18C189B14FBC}" srcOrd="0" destOrd="0" presId="urn:microsoft.com/office/officeart/2005/8/layout/list1"/>
    <dgm:cxn modelId="{1B336760-701F-42C4-BA58-1DFF764D6A68}" type="presOf" srcId="{872B85AA-DBA8-4A4C-8AFD-666E80A543D9}" destId="{16FE04A5-97CB-44CD-90F4-AF5F865F5D66}" srcOrd="0" destOrd="0" presId="urn:microsoft.com/office/officeart/2005/8/layout/list1"/>
    <dgm:cxn modelId="{A0B081C4-E148-446D-B09F-FB6378D74345}" type="presOf" srcId="{0C9D5136-845F-4DD1-AC6B-019B636AAD0A}" destId="{41CAE7A0-CDF8-485D-B847-EF0A8D34F399}" srcOrd="1" destOrd="0" presId="urn:microsoft.com/office/officeart/2005/8/layout/list1"/>
    <dgm:cxn modelId="{931FDEAC-A771-4306-907F-191ABA284A3C}" type="presOf" srcId="{3DC12105-00D6-4C29-B040-A42DC0523F4E}" destId="{A8C7E55D-FA01-4A5C-83CC-B7043C428490}" srcOrd="0" destOrd="0" presId="urn:microsoft.com/office/officeart/2005/8/layout/list1"/>
    <dgm:cxn modelId="{FADC2F19-39EC-49AA-BD8F-82F0AC755C53}" srcId="{872B85AA-DBA8-4A4C-8AFD-666E80A543D9}" destId="{4D4320C5-3E5E-4B4C-BB1F-303216270AD2}" srcOrd="0" destOrd="0" parTransId="{A8EF34EF-3FE3-49E0-857E-ABAC768C9D03}" sibTransId="{C0AF80AB-EF55-460F-94B2-1231F07F5C8D}"/>
    <dgm:cxn modelId="{8DF7712B-C91F-4851-8A17-2AF194A10E7D}" type="presOf" srcId="{4D4320C5-3E5E-4B4C-BB1F-303216270AD2}" destId="{8C99630B-255B-4C29-B7DF-62D664C39E5E}" srcOrd="0" destOrd="0" presId="urn:microsoft.com/office/officeart/2005/8/layout/list1"/>
    <dgm:cxn modelId="{877B4746-5C84-4267-A87D-9B2BD3954EC7}" type="presOf" srcId="{0C9D5136-845F-4DD1-AC6B-019B636AAD0A}" destId="{319053EB-88BE-4147-9350-3FA267A6CD2D}" srcOrd="0" destOrd="0" presId="urn:microsoft.com/office/officeart/2005/8/layout/list1"/>
    <dgm:cxn modelId="{1A610AAA-8659-4010-A181-63FFEE64329D}" srcId="{0C9D5136-845F-4DD1-AC6B-019B636AAD0A}" destId="{32DB307A-FD8D-442A-A85A-53722375F5F7}" srcOrd="0" destOrd="0" parTransId="{6083754E-4A10-42D6-A88B-F0BFF27A6C77}" sibTransId="{10456C13-2D27-4453-9518-05A1C20A6D7D}"/>
    <dgm:cxn modelId="{FEBD97BE-673F-4D70-AB51-5E1B097447C2}" srcId="{3DC12105-00D6-4C29-B040-A42DC0523F4E}" destId="{0C9D5136-845F-4DD1-AC6B-019B636AAD0A}" srcOrd="1" destOrd="0" parTransId="{92EF0063-187F-4513-BF1A-EBFE29AAAA60}" sibTransId="{585E1921-6345-48E6-9BD5-125CD6BE4F55}"/>
    <dgm:cxn modelId="{25709913-0DB9-4CDC-8CB3-44F77129E1D5}" srcId="{3DC12105-00D6-4C29-B040-A42DC0523F4E}" destId="{872B85AA-DBA8-4A4C-8AFD-666E80A543D9}" srcOrd="0" destOrd="0" parTransId="{37369DFB-93DE-4401-B9A2-BAF402879142}" sibTransId="{88B09D73-7F85-4D1B-9912-5E1EABE15B60}"/>
    <dgm:cxn modelId="{ECCA8A59-E139-4808-87F6-6A31A9BA549E}" type="presParOf" srcId="{A8C7E55D-FA01-4A5C-83CC-B7043C428490}" destId="{98895631-5AF0-480E-B53F-19007146D024}" srcOrd="0" destOrd="0" presId="urn:microsoft.com/office/officeart/2005/8/layout/list1"/>
    <dgm:cxn modelId="{EF42BE53-97F2-4176-BE90-1C072E11AE17}" type="presParOf" srcId="{98895631-5AF0-480E-B53F-19007146D024}" destId="{16FE04A5-97CB-44CD-90F4-AF5F865F5D66}" srcOrd="0" destOrd="0" presId="urn:microsoft.com/office/officeart/2005/8/layout/list1"/>
    <dgm:cxn modelId="{89C962A1-F138-4764-8A76-DD24B5609534}" type="presParOf" srcId="{98895631-5AF0-480E-B53F-19007146D024}" destId="{0FD9D896-DD3A-4290-A0E4-2950809C79E9}" srcOrd="1" destOrd="0" presId="urn:microsoft.com/office/officeart/2005/8/layout/list1"/>
    <dgm:cxn modelId="{187E2656-3283-489A-B42C-DC2F30E379BD}" type="presParOf" srcId="{A8C7E55D-FA01-4A5C-83CC-B7043C428490}" destId="{A9586DC8-88E2-4B08-B47E-619355071F44}" srcOrd="1" destOrd="0" presId="urn:microsoft.com/office/officeart/2005/8/layout/list1"/>
    <dgm:cxn modelId="{5BF68A79-81C3-48F7-BBB7-BFAA42ACBAEC}" type="presParOf" srcId="{A8C7E55D-FA01-4A5C-83CC-B7043C428490}" destId="{8C99630B-255B-4C29-B7DF-62D664C39E5E}" srcOrd="2" destOrd="0" presId="urn:microsoft.com/office/officeart/2005/8/layout/list1"/>
    <dgm:cxn modelId="{D75E54CA-959F-4838-B22C-D50A710378C1}" type="presParOf" srcId="{A8C7E55D-FA01-4A5C-83CC-B7043C428490}" destId="{D20A8B23-E975-40C6-9734-EE0A83484ADA}" srcOrd="3" destOrd="0" presId="urn:microsoft.com/office/officeart/2005/8/layout/list1"/>
    <dgm:cxn modelId="{FC06E22F-EB56-4380-8533-5CDE2B2CA3DB}" type="presParOf" srcId="{A8C7E55D-FA01-4A5C-83CC-B7043C428490}" destId="{B7CD8045-FCEB-480A-A229-BA3965F6D732}" srcOrd="4" destOrd="0" presId="urn:microsoft.com/office/officeart/2005/8/layout/list1"/>
    <dgm:cxn modelId="{414A48FD-BCC2-462E-941F-C9A706ECBEA1}" type="presParOf" srcId="{B7CD8045-FCEB-480A-A229-BA3965F6D732}" destId="{319053EB-88BE-4147-9350-3FA267A6CD2D}" srcOrd="0" destOrd="0" presId="urn:microsoft.com/office/officeart/2005/8/layout/list1"/>
    <dgm:cxn modelId="{283ADC37-5493-40B7-8E12-E597538C6D38}" type="presParOf" srcId="{B7CD8045-FCEB-480A-A229-BA3965F6D732}" destId="{41CAE7A0-CDF8-485D-B847-EF0A8D34F399}" srcOrd="1" destOrd="0" presId="urn:microsoft.com/office/officeart/2005/8/layout/list1"/>
    <dgm:cxn modelId="{DD45CE8F-8999-4E16-BF22-C22D362794E2}" type="presParOf" srcId="{A8C7E55D-FA01-4A5C-83CC-B7043C428490}" destId="{3D82BD87-B7A2-41C6-967E-0F5FB7B6767E}" srcOrd="5" destOrd="0" presId="urn:microsoft.com/office/officeart/2005/8/layout/list1"/>
    <dgm:cxn modelId="{B1D1BC64-815A-4FC8-A34A-B8438950244F}" type="presParOf" srcId="{A8C7E55D-FA01-4A5C-83CC-B7043C428490}" destId="{24E49E5B-6CF5-46DA-8E01-18C189B14FB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7A5EB0-6480-4781-B841-6867B4D4DB52}">
      <dsp:nvSpPr>
        <dsp:cNvPr id="0" name=""/>
        <dsp:cNvSpPr/>
      </dsp:nvSpPr>
      <dsp:spPr>
        <a:xfrm>
          <a:off x="0" y="0"/>
          <a:ext cx="6732748" cy="2235848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b="1" kern="1200" dirty="0"/>
            <a:t>Phase 1 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/>
            <a:t>Le recensement des besoins des acteurs des clubs de la Ligue :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/>
            <a:t>Lancement de la mission lors de l'AG du 15 septembre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/>
            <a:t>Création et mise en ligne d'un questionnaire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/>
            <a:t>Réalisation de 4 focus-groupes</a:t>
          </a:r>
        </a:p>
      </dsp:txBody>
      <dsp:txXfrm>
        <a:off x="65486" y="65486"/>
        <a:ext cx="4421823" cy="2104876"/>
      </dsp:txXfrm>
    </dsp:sp>
    <dsp:sp modelId="{4CB48280-E5AD-47E0-8C5E-D16ECE5C2C49}">
      <dsp:nvSpPr>
        <dsp:cNvPr id="0" name=""/>
        <dsp:cNvSpPr/>
      </dsp:nvSpPr>
      <dsp:spPr>
        <a:xfrm>
          <a:off x="1188131" y="2732703"/>
          <a:ext cx="6732748" cy="223584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b="1" kern="1200" dirty="0"/>
            <a:t>Phase 2 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/>
            <a:t>L'élaboration du Plan de Qualification Régional autour des besoins repérés :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/>
            <a:t>Analyse des besoins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/>
            <a:t>Formalisation des besoins des acteurs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/>
            <a:t>Présentation du PQR et restitution </a:t>
          </a:r>
          <a:r>
            <a:rPr lang="fr-FR" sz="1500" kern="1200" dirty="0" smtClean="0"/>
            <a:t>finale  DRSCS de Lille le 13 décembre 2012</a:t>
          </a:r>
          <a:endParaRPr lang="fr-FR" sz="1500" kern="1200" dirty="0"/>
        </a:p>
      </dsp:txBody>
      <dsp:txXfrm>
        <a:off x="1253617" y="2798189"/>
        <a:ext cx="3960342" cy="2104876"/>
      </dsp:txXfrm>
    </dsp:sp>
    <dsp:sp modelId="{867EF2E6-F9BF-4DB0-9128-AF1CEE699096}">
      <dsp:nvSpPr>
        <dsp:cNvPr id="0" name=""/>
        <dsp:cNvSpPr/>
      </dsp:nvSpPr>
      <dsp:spPr>
        <a:xfrm>
          <a:off x="5279446" y="1757625"/>
          <a:ext cx="1453301" cy="1453301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600" kern="1200"/>
        </a:p>
      </dsp:txBody>
      <dsp:txXfrm>
        <a:off x="5606439" y="1757625"/>
        <a:ext cx="799315" cy="10936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94D522-333C-4358-BC10-64277C1A002C}">
      <dsp:nvSpPr>
        <dsp:cNvPr id="0" name=""/>
        <dsp:cNvSpPr/>
      </dsp:nvSpPr>
      <dsp:spPr>
        <a:xfrm>
          <a:off x="0" y="717775"/>
          <a:ext cx="6912767" cy="276849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6508" tIns="708152" rIns="5365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>
              <a:latin typeface="Verdana" pitchFamily="34" charset="0"/>
              <a:ea typeface="Verdana" pitchFamily="34" charset="0"/>
              <a:cs typeface="Verdana" pitchFamily="34" charset="0"/>
            </a:rPr>
            <a:t>Développer ses ressources financières en sollicitant des partenaires privés et/ou publics.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6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>
              <a:latin typeface="Verdana" pitchFamily="34" charset="0"/>
              <a:ea typeface="Verdana" pitchFamily="34" charset="0"/>
              <a:cs typeface="Verdana" pitchFamily="34" charset="0"/>
            </a:rPr>
            <a:t>Dynamiser son équipe de bénévoles autour de projets et fidéliser les nouveaux adhérents.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6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>
              <a:latin typeface="Verdana" pitchFamily="34" charset="0"/>
              <a:ea typeface="Verdana" pitchFamily="34" charset="0"/>
              <a:cs typeface="Verdana" pitchFamily="34" charset="0"/>
            </a:rPr>
            <a:t>Renforcer ses compétences informatiques en lien direct avec les </a:t>
          </a:r>
          <a:r>
            <a:rPr lang="fr-FR" sz="16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exigences </a:t>
          </a:r>
          <a:r>
            <a:rPr lang="fr-FR" sz="1600" kern="1200" dirty="0">
              <a:latin typeface="Verdana" pitchFamily="34" charset="0"/>
              <a:ea typeface="Verdana" pitchFamily="34" charset="0"/>
              <a:cs typeface="Verdana" pitchFamily="34" charset="0"/>
            </a:rPr>
            <a:t>de la pratique du billard.</a:t>
          </a:r>
        </a:p>
      </dsp:txBody>
      <dsp:txXfrm>
        <a:off x="0" y="717775"/>
        <a:ext cx="6912767" cy="2768492"/>
      </dsp:txXfrm>
    </dsp:sp>
    <dsp:sp modelId="{08A25BA4-D1B3-4678-8E86-EC64271B37B3}">
      <dsp:nvSpPr>
        <dsp:cNvPr id="0" name=""/>
        <dsp:cNvSpPr/>
      </dsp:nvSpPr>
      <dsp:spPr>
        <a:xfrm>
          <a:off x="297598" y="216020"/>
          <a:ext cx="4838937" cy="1011237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2900" tIns="0" rIns="18290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>
              <a:latin typeface="Verdana" pitchFamily="34" charset="0"/>
              <a:ea typeface="Verdana" pitchFamily="34" charset="0"/>
              <a:cs typeface="Verdana" pitchFamily="34" charset="0"/>
            </a:rPr>
            <a:t>Dirigeants</a:t>
          </a:r>
        </a:p>
      </dsp:txBody>
      <dsp:txXfrm>
        <a:off x="346963" y="265385"/>
        <a:ext cx="4740207" cy="9125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99630B-255B-4C29-B7DF-62D664C39E5E}">
      <dsp:nvSpPr>
        <dsp:cNvPr id="0" name=""/>
        <dsp:cNvSpPr/>
      </dsp:nvSpPr>
      <dsp:spPr>
        <a:xfrm>
          <a:off x="0" y="609837"/>
          <a:ext cx="7056783" cy="126659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47685" tIns="708152" rIns="547685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>
              <a:latin typeface="Verdana" pitchFamily="34" charset="0"/>
              <a:ea typeface="Verdana" pitchFamily="34" charset="0"/>
              <a:cs typeface="Verdana" pitchFamily="34" charset="0"/>
            </a:rPr>
            <a:t>Mettre à jour ses connaissances grâce aux apports théoriques de formations à thème.</a:t>
          </a:r>
        </a:p>
      </dsp:txBody>
      <dsp:txXfrm>
        <a:off x="0" y="609837"/>
        <a:ext cx="7056783" cy="1266598"/>
      </dsp:txXfrm>
    </dsp:sp>
    <dsp:sp modelId="{0FD9D896-DD3A-4290-A0E4-2950809C79E9}">
      <dsp:nvSpPr>
        <dsp:cNvPr id="0" name=""/>
        <dsp:cNvSpPr/>
      </dsp:nvSpPr>
      <dsp:spPr>
        <a:xfrm>
          <a:off x="360040" y="177782"/>
          <a:ext cx="4939748" cy="851177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6711" tIns="0" rIns="186711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>
              <a:latin typeface="Verdana" pitchFamily="34" charset="0"/>
              <a:ea typeface="Verdana" pitchFamily="34" charset="0"/>
              <a:cs typeface="Verdana" pitchFamily="34" charset="0"/>
            </a:rPr>
            <a:t>Moniteurs</a:t>
          </a:r>
        </a:p>
      </dsp:txBody>
      <dsp:txXfrm>
        <a:off x="401591" y="219333"/>
        <a:ext cx="4856646" cy="768075"/>
      </dsp:txXfrm>
    </dsp:sp>
    <dsp:sp modelId="{24E49E5B-6CF5-46DA-8E01-18C189B14FBC}">
      <dsp:nvSpPr>
        <dsp:cNvPr id="0" name=""/>
        <dsp:cNvSpPr/>
      </dsp:nvSpPr>
      <dsp:spPr>
        <a:xfrm>
          <a:off x="0" y="2736301"/>
          <a:ext cx="7056783" cy="12717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47685" tIns="708152" rIns="547685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>
              <a:latin typeface="Verdana" pitchFamily="34" charset="0"/>
              <a:ea typeface="Verdana" pitchFamily="34" charset="0"/>
              <a:cs typeface="Verdana" pitchFamily="34" charset="0"/>
            </a:rPr>
            <a:t>Mettre à jour ses connaissances du règlement du billard suite aux évolutions imposées par la Fédération.</a:t>
          </a:r>
        </a:p>
      </dsp:txBody>
      <dsp:txXfrm>
        <a:off x="0" y="2736301"/>
        <a:ext cx="7056783" cy="1271788"/>
      </dsp:txXfrm>
    </dsp:sp>
    <dsp:sp modelId="{41CAE7A0-CDF8-485D-B847-EF0A8D34F399}">
      <dsp:nvSpPr>
        <dsp:cNvPr id="0" name=""/>
        <dsp:cNvSpPr/>
      </dsp:nvSpPr>
      <dsp:spPr>
        <a:xfrm>
          <a:off x="352839" y="2304261"/>
          <a:ext cx="4939748" cy="852991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6711" tIns="0" rIns="186711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>
              <a:latin typeface="Verdana" pitchFamily="34" charset="0"/>
              <a:ea typeface="Verdana" pitchFamily="34" charset="0"/>
              <a:cs typeface="Verdana" pitchFamily="34" charset="0"/>
            </a:rPr>
            <a:t>Arbitres</a:t>
          </a:r>
        </a:p>
      </dsp:txBody>
      <dsp:txXfrm>
        <a:off x="394479" y="2345901"/>
        <a:ext cx="4856468" cy="7697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8E613-EA0D-41DD-8679-4ADB240AD78B}" type="datetimeFigureOut">
              <a:rPr lang="fr-FR" smtClean="0"/>
              <a:pPr/>
              <a:t>12/12/2012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D3811-9713-4C41-9C2C-311844D4E2A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6832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BDC1D-0983-48B1-B233-151351C1010A}" type="datetimeFigureOut">
              <a:rPr lang="fr-FR" smtClean="0"/>
              <a:pPr/>
              <a:t>12/12/2012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1FFCF-D34C-4BE8-9A45-7985BF538DC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85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26</a:t>
            </a:fld>
            <a:endParaRPr lang="fr-F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27</a:t>
            </a:fld>
            <a:endParaRPr lang="fr-F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28</a:t>
            </a:fld>
            <a:endParaRPr lang="fr-F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29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30</a:t>
            </a:fld>
            <a:endParaRPr lang="fr-F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31</a:t>
            </a:fld>
            <a:endParaRPr lang="fr-F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32</a:t>
            </a:fld>
            <a:endParaRPr lang="fr-F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33</a:t>
            </a:fld>
            <a:endParaRPr lang="fr-F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34</a:t>
            </a:fld>
            <a:endParaRPr lang="fr-F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35</a:t>
            </a:fld>
            <a:endParaRPr lang="fr-F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36</a:t>
            </a:fld>
            <a:endParaRPr lang="fr-F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37</a:t>
            </a:fld>
            <a:endParaRPr lang="fr-F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38</a:t>
            </a:fld>
            <a:endParaRPr lang="fr-F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39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40</a:t>
            </a:fld>
            <a:endParaRPr lang="fr-F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41</a:t>
            </a:fld>
            <a:endParaRPr lang="fr-F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42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1FFCF-D34C-4BE8-9A45-7985BF538DCF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28662" y="1000109"/>
            <a:ext cx="7672414" cy="428628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3"/>
          </p:nvPr>
        </p:nvSpPr>
        <p:spPr>
          <a:xfrm>
            <a:off x="500034" y="1714488"/>
            <a:ext cx="7858180" cy="500066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714488"/>
            <a:ext cx="7829576" cy="500066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714488"/>
            <a:ext cx="1728814" cy="44116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785926"/>
            <a:ext cx="6019800" cy="434023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14488"/>
            <a:ext cx="7829576" cy="500066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85926"/>
            <a:ext cx="3710014" cy="4340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85926"/>
            <a:ext cx="3710014" cy="4340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4348" y="1071546"/>
            <a:ext cx="7618796" cy="41753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8596" y="22669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8596" y="2906712"/>
            <a:ext cx="4040188" cy="38084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16421" y="2266950"/>
            <a:ext cx="374179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16421" y="2906712"/>
            <a:ext cx="3741793" cy="38084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2117" y="1643050"/>
            <a:ext cx="3008313" cy="94773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643050"/>
            <a:ext cx="4783164" cy="448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2571744"/>
            <a:ext cx="3008313" cy="35544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1714487"/>
            <a:ext cx="5486400" cy="3013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j0101856"/>
          <p:cNvPicPr>
            <a:picLocks noChangeAspect="1" noChangeArrowheads="1" noChangeShapeType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2736850" cy="982662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4175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829576" cy="5114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</p:txBody>
      </p:sp>
      <p:pic>
        <p:nvPicPr>
          <p:cNvPr id="1029" name="Picture 5" descr="bandeau puzzl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749800" y="0"/>
            <a:ext cx="4394200" cy="985837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030" name="Text Box 6"/>
          <p:cNvSpPr txBox="1">
            <a:spLocks noChangeArrowheads="1"/>
          </p:cNvSpPr>
          <p:nvPr userDrawn="1"/>
        </p:nvSpPr>
        <p:spPr bwMode="auto">
          <a:xfrm rot="5400000">
            <a:off x="6034082" y="3748081"/>
            <a:ext cx="5429262" cy="790575"/>
          </a:xfrm>
          <a:prstGeom prst="rect">
            <a:avLst/>
          </a:prstGeom>
          <a:gradFill rotWithShape="1">
            <a:gsLst>
              <a:gs pos="0">
                <a:srgbClr val="FC6900"/>
              </a:gs>
              <a:gs pos="100000">
                <a:srgbClr val="FF9400"/>
              </a:gs>
            </a:gsLst>
            <a:lin ang="5400000" scaled="1"/>
          </a:gra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58214" y="6356350"/>
            <a:ext cx="6429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24D5594-684A-43D2-9834-301F171311BF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033" name="Picture 9" descr="Ligne Bandeau puzzle 3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68351" y="1580713"/>
            <a:ext cx="8318491" cy="62337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0" eaLnBrk="1" latinLnBrk="0" hangingPunct="1">
        <a:spcBef>
          <a:spcPct val="0"/>
        </a:spcBef>
        <a:buNone/>
        <a:defRPr sz="3200" b="1" kern="1200">
          <a:solidFill>
            <a:srgbClr val="2B5279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0A51A1"/>
        </a:buClr>
        <a:buSzTx/>
        <a:buFont typeface="Wingdings" pitchFamily="2" charset="2"/>
        <a:buChar char=""/>
        <a:tabLst/>
        <a:defRPr sz="2400" b="1" kern="1200">
          <a:solidFill>
            <a:srgbClr val="0A50A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b="1" kern="1200">
          <a:solidFill>
            <a:srgbClr val="FF7F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1.xml"/><Relationship Id="rId4" Type="http://schemas.openxmlformats.org/officeDocument/2006/relationships/chart" Target="../charts/chart2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428596" y="1714488"/>
            <a:ext cx="7858180" cy="5000660"/>
          </a:xfrm>
        </p:spPr>
        <p:txBody>
          <a:bodyPr>
            <a:normAutofit/>
          </a:bodyPr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 algn="ctr">
              <a:buNone/>
            </a:pPr>
            <a:r>
              <a:rPr lang="fr-FR" sz="2800" dirty="0" smtClean="0"/>
              <a:t>Plan de Qualification Régional </a:t>
            </a:r>
          </a:p>
          <a:p>
            <a:pPr algn="ctr">
              <a:buNone/>
            </a:pPr>
            <a:r>
              <a:rPr lang="fr-FR" sz="2800" dirty="0" smtClean="0"/>
              <a:t>Ligue Nord-Pas-de-Calais </a:t>
            </a:r>
          </a:p>
          <a:p>
            <a:pPr algn="ctr">
              <a:buNone/>
            </a:pPr>
            <a:r>
              <a:rPr lang="fr-FR" sz="2800" dirty="0" smtClean="0"/>
              <a:t>de Billard</a:t>
            </a:r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sz="1800" dirty="0" smtClean="0"/>
              <a:t>Restitution finale</a:t>
            </a:r>
          </a:p>
          <a:p>
            <a:pPr algn="ctr">
              <a:buNone/>
            </a:pPr>
            <a:r>
              <a:rPr lang="fr-FR" sz="1800" dirty="0" smtClean="0"/>
              <a:t>13 décembre 2012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1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1000109"/>
            <a:ext cx="8352928" cy="428628"/>
          </a:xfrm>
        </p:spPr>
        <p:txBody>
          <a:bodyPr/>
          <a:lstStyle/>
          <a:p>
            <a:r>
              <a:rPr lang="fr-FR" sz="2400" dirty="0" smtClean="0"/>
              <a:t>L’encadrement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10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Sous-titre 2"/>
          <p:cNvSpPr txBox="1">
            <a:spLocks/>
          </p:cNvSpPr>
          <p:nvPr/>
        </p:nvSpPr>
        <p:spPr>
          <a:xfrm>
            <a:off x="277262" y="1844824"/>
            <a:ext cx="3483411" cy="48245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A51A1"/>
              </a:buClr>
              <a:buSzTx/>
              <a:buFont typeface="Wingdings" pitchFamily="2" charset="2"/>
              <a:buChar char=""/>
              <a:tabLst/>
              <a:defRPr sz="2400" b="1" kern="120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b="1" kern="1200">
                <a:solidFill>
                  <a:srgbClr val="FF7F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74650" lvl="1">
              <a:buSzPct val="150000"/>
            </a:pPr>
            <a:r>
              <a:rPr lang="fr-FR" sz="1800" dirty="0" smtClean="0">
                <a:solidFill>
                  <a:srgbClr val="0A50A1"/>
                </a:solidFill>
              </a:rPr>
              <a:t>Un encadrement bénévole</a:t>
            </a:r>
          </a:p>
          <a:p>
            <a:pPr marL="88900" lvl="1" indent="0">
              <a:buSzPct val="150000"/>
              <a:buNone/>
            </a:pPr>
            <a:endParaRPr lang="fr-FR" sz="1800" dirty="0" smtClean="0">
              <a:solidFill>
                <a:srgbClr val="0A50A1"/>
              </a:solidFill>
            </a:endParaRPr>
          </a:p>
          <a:p>
            <a:pPr marL="374650" lvl="1">
              <a:buSzPct val="150000"/>
            </a:pPr>
            <a:r>
              <a:rPr lang="fr-FR" sz="1800" dirty="0" smtClean="0">
                <a:solidFill>
                  <a:srgbClr val="0A50A1"/>
                </a:solidFill>
              </a:rPr>
              <a:t>3,6 moniteurs par club en moyenne</a:t>
            </a:r>
          </a:p>
          <a:p>
            <a:pPr marL="88900" lvl="1" indent="0">
              <a:buSzPct val="150000"/>
              <a:buNone/>
            </a:pPr>
            <a:endParaRPr lang="fr-FR" sz="1800" dirty="0" smtClean="0">
              <a:solidFill>
                <a:srgbClr val="0A50A1"/>
              </a:solidFill>
            </a:endParaRPr>
          </a:p>
          <a:p>
            <a:pPr marL="374650" lvl="1">
              <a:buSzPct val="150000"/>
            </a:pPr>
            <a:r>
              <a:rPr lang="fr-FR" sz="1800" dirty="0" smtClean="0">
                <a:solidFill>
                  <a:srgbClr val="0A50A1"/>
                </a:solidFill>
              </a:rPr>
              <a:t>15 heures « encadrées » en moyenne par club</a:t>
            </a:r>
          </a:p>
          <a:p>
            <a:pPr marL="88900" lvl="1" indent="0">
              <a:buSzPct val="150000"/>
              <a:buNone/>
            </a:pPr>
            <a:endParaRPr lang="fr-FR" sz="1800" dirty="0" smtClean="0">
              <a:solidFill>
                <a:srgbClr val="0A50A1"/>
              </a:solidFill>
            </a:endParaRPr>
          </a:p>
          <a:p>
            <a:pPr marL="374650" lvl="1">
              <a:buSzPct val="150000"/>
            </a:pPr>
            <a:r>
              <a:rPr lang="fr-FR" sz="1800" dirty="0" smtClean="0">
                <a:solidFill>
                  <a:srgbClr val="0A50A1"/>
                </a:solidFill>
              </a:rPr>
              <a:t>2 clubs n’ont pas de moniteur</a:t>
            </a:r>
          </a:p>
          <a:p>
            <a:pPr marL="88900" lvl="1" indent="0">
              <a:buSzPct val="150000"/>
              <a:buNone/>
            </a:pPr>
            <a:endParaRPr lang="fr-FR" sz="1800" dirty="0" smtClean="0">
              <a:solidFill>
                <a:srgbClr val="0A50A1"/>
              </a:solidFill>
            </a:endParaRPr>
          </a:p>
          <a:p>
            <a:pPr marL="374650" lvl="1">
              <a:buSzPct val="150000"/>
            </a:pPr>
            <a:r>
              <a:rPr lang="fr-FR" sz="1800" dirty="0" smtClean="0">
                <a:solidFill>
                  <a:srgbClr val="0A50A1"/>
                </a:solidFill>
              </a:rPr>
              <a:t>3 clubs ne renseignent pas cette question</a:t>
            </a:r>
          </a:p>
          <a:p>
            <a:pPr marL="374650" lvl="1">
              <a:buSzPct val="150000"/>
            </a:pPr>
            <a:endParaRPr lang="fr-FR" sz="1800" dirty="0">
              <a:solidFill>
                <a:srgbClr val="0A50A1"/>
              </a:solidFill>
            </a:endParaRPr>
          </a:p>
        </p:txBody>
      </p:sp>
      <p:graphicFrame>
        <p:nvGraphicFramePr>
          <p:cNvPr id="7" name="Graphique 6"/>
          <p:cNvGraphicFramePr/>
          <p:nvPr>
            <p:extLst>
              <p:ext uri="{D42A27DB-BD31-4B8C-83A1-F6EECF244321}">
                <p14:modId xmlns:p14="http://schemas.microsoft.com/office/powerpoint/2010/main" val="2637199569"/>
              </p:ext>
            </p:extLst>
          </p:nvPr>
        </p:nvGraphicFramePr>
        <p:xfrm>
          <a:off x="3223087" y="1556792"/>
          <a:ext cx="5237345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Zone de texte 2"/>
          <p:cNvSpPr txBox="1">
            <a:spLocks noChangeArrowheads="1"/>
          </p:cNvSpPr>
          <p:nvPr/>
        </p:nvSpPr>
        <p:spPr bwMode="auto">
          <a:xfrm>
            <a:off x="3923928" y="5805264"/>
            <a:ext cx="4392488" cy="93610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80340" indent="-90170" algn="just">
              <a:spcBef>
                <a:spcPts val="600"/>
              </a:spcBef>
              <a:spcAft>
                <a:spcPts val="0"/>
              </a:spcAft>
              <a:tabLst>
                <a:tab pos="18034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Century Gothic"/>
              </a:rPr>
              <a:t>Brevet d’Etat d’Educateur Sportif (BE).</a:t>
            </a:r>
            <a:endParaRPr lang="fr-FR" sz="2000" dirty="0">
              <a:effectLst/>
              <a:latin typeface="Arial"/>
              <a:ea typeface="Times"/>
              <a:cs typeface="Century Gothic"/>
            </a:endParaRPr>
          </a:p>
          <a:p>
            <a:pPr marL="180340" indent="-90170" algn="just">
              <a:spcBef>
                <a:spcPts val="600"/>
              </a:spcBef>
              <a:spcAft>
                <a:spcPts val="0"/>
              </a:spcAft>
              <a:tabLst>
                <a:tab pos="180340" algn="l"/>
              </a:tabLst>
            </a:pPr>
            <a:r>
              <a:rPr lang="fr-FR" sz="1400" dirty="0">
                <a:solidFill>
                  <a:srgbClr val="222222"/>
                </a:solidFill>
                <a:effectLst/>
                <a:latin typeface="Verdana"/>
                <a:ea typeface="Times"/>
                <a:cs typeface="Arial"/>
              </a:rPr>
              <a:t>Certificat Fédéral d'Animateur de Club (CFA).</a:t>
            </a:r>
            <a:endParaRPr lang="fr-FR" sz="2000" dirty="0">
              <a:effectLst/>
              <a:latin typeface="Arial"/>
              <a:ea typeface="Times"/>
              <a:cs typeface="Century Gothic"/>
            </a:endParaRPr>
          </a:p>
          <a:p>
            <a:pPr marL="180340" indent="-90170" algn="just">
              <a:spcBef>
                <a:spcPts val="600"/>
              </a:spcBef>
              <a:spcAft>
                <a:spcPts val="0"/>
              </a:spcAft>
              <a:tabLst>
                <a:tab pos="180340" algn="l"/>
              </a:tabLst>
            </a:pPr>
            <a:r>
              <a:rPr lang="fr-FR" sz="1400" dirty="0">
                <a:solidFill>
                  <a:srgbClr val="222222"/>
                </a:solidFill>
                <a:effectLst/>
                <a:latin typeface="Verdana"/>
                <a:ea typeface="Times"/>
                <a:cs typeface="Arial"/>
              </a:rPr>
              <a:t>Diplôme fédéral d'initiateur (DFI)</a:t>
            </a:r>
            <a:endParaRPr lang="fr-FR" sz="2000" dirty="0">
              <a:effectLst/>
              <a:latin typeface="Arial"/>
              <a:ea typeface="Times"/>
              <a:cs typeface="Century Gothic"/>
            </a:endParaRPr>
          </a:p>
          <a:p>
            <a:pPr algn="just">
              <a:spcAft>
                <a:spcPts val="0"/>
              </a:spcAft>
            </a:pPr>
            <a:r>
              <a:rPr lang="fr-FR" sz="1000" dirty="0">
                <a:effectLst/>
                <a:latin typeface="Verdana"/>
                <a:ea typeface="Times New Roman"/>
                <a:cs typeface="Century Gothic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5250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5656" y="1000109"/>
            <a:ext cx="7344816" cy="428628"/>
          </a:xfrm>
        </p:spPr>
        <p:txBody>
          <a:bodyPr/>
          <a:lstStyle/>
          <a:p>
            <a:r>
              <a:rPr lang="fr-FR" sz="2400" dirty="0" smtClean="0"/>
              <a:t>Activités proposées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11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Sous-titre 2"/>
          <p:cNvSpPr txBox="1">
            <a:spLocks/>
          </p:cNvSpPr>
          <p:nvPr/>
        </p:nvSpPr>
        <p:spPr>
          <a:xfrm>
            <a:off x="251520" y="1844824"/>
            <a:ext cx="7858180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A51A1"/>
              </a:buClr>
              <a:buSzTx/>
              <a:buFont typeface="Wingdings" pitchFamily="2" charset="2"/>
              <a:buChar char=""/>
              <a:tabLst/>
              <a:defRPr sz="2400" b="1" kern="120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b="1" kern="1200">
                <a:solidFill>
                  <a:srgbClr val="FF7F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z="2000" dirty="0" smtClean="0"/>
              <a:t>9 </a:t>
            </a:r>
            <a:r>
              <a:rPr lang="fr-FR" sz="2000" dirty="0"/>
              <a:t>clubs sur 11 pratiquent le </a:t>
            </a:r>
            <a:r>
              <a:rPr lang="fr-FR" sz="2000" u="sng" dirty="0"/>
              <a:t>billard </a:t>
            </a:r>
            <a:r>
              <a:rPr lang="fr-FR" sz="2000" u="sng" dirty="0" smtClean="0"/>
              <a:t>carambole</a:t>
            </a:r>
            <a:r>
              <a:rPr lang="fr-FR" sz="2000" dirty="0" smtClean="0"/>
              <a:t>.</a:t>
            </a:r>
          </a:p>
          <a:p>
            <a:pPr marL="0" lvl="0" indent="0">
              <a:buNone/>
            </a:pPr>
            <a:endParaRPr lang="fr-FR" sz="2800" dirty="0"/>
          </a:p>
          <a:p>
            <a:pPr lvl="0"/>
            <a:r>
              <a:rPr lang="fr-FR" sz="2000" dirty="0"/>
              <a:t>2 clubs proposent le 8 Pool (ou Blackball</a:t>
            </a:r>
            <a:r>
              <a:rPr lang="fr-FR" sz="2000" dirty="0" smtClean="0"/>
              <a:t>).</a:t>
            </a:r>
          </a:p>
          <a:p>
            <a:pPr marL="0" lvl="0" indent="0">
              <a:buNone/>
            </a:pPr>
            <a:endParaRPr lang="fr-FR" sz="2800" dirty="0"/>
          </a:p>
          <a:p>
            <a:pPr lvl="0"/>
            <a:r>
              <a:rPr lang="fr-FR" sz="2000" dirty="0"/>
              <a:t>2 clubs proposent le </a:t>
            </a:r>
            <a:r>
              <a:rPr lang="fr-FR" sz="2000" dirty="0" smtClean="0"/>
              <a:t>Snooker.</a:t>
            </a:r>
          </a:p>
          <a:p>
            <a:pPr marL="0" lvl="0" indent="0">
              <a:buNone/>
            </a:pPr>
            <a:endParaRPr lang="fr-FR" sz="2800" dirty="0"/>
          </a:p>
          <a:p>
            <a:pPr lvl="0"/>
            <a:r>
              <a:rPr lang="fr-FR" sz="2000" dirty="0"/>
              <a:t>Ces pratiques sont proposées aux adultes et aux seniors (61 ans et +) dans tous les clubs. </a:t>
            </a:r>
            <a:endParaRPr lang="fr-FR" sz="2000" dirty="0" smtClean="0"/>
          </a:p>
          <a:p>
            <a:pPr marL="0" lvl="0" indent="0">
              <a:buNone/>
            </a:pPr>
            <a:endParaRPr lang="fr-FR" sz="2000" dirty="0" smtClean="0"/>
          </a:p>
          <a:p>
            <a:pPr lvl="0"/>
            <a:r>
              <a:rPr lang="fr-FR" sz="2000" dirty="0" smtClean="0"/>
              <a:t>Par </a:t>
            </a:r>
            <a:r>
              <a:rPr lang="fr-FR" sz="2000" dirty="0"/>
              <a:t>contre, la pratique </a:t>
            </a:r>
            <a:r>
              <a:rPr lang="fr-FR" sz="2000" dirty="0" smtClean="0"/>
              <a:t>Billard </a:t>
            </a:r>
            <a:r>
              <a:rPr lang="fr-FR" sz="2000" dirty="0"/>
              <a:t>pour les jeunes (Ecole de Billard, cadets et juniors) n’est possible que dans 5 clubs, soit 45 % des clubs. </a:t>
            </a:r>
            <a:endParaRPr lang="fr-FR" dirty="0">
              <a:solidFill>
                <a:srgbClr val="0A50A1"/>
              </a:solidFill>
            </a:endParaRPr>
          </a:p>
          <a:p>
            <a:pPr marL="976313" lvl="1" indent="0">
              <a:buSzPct val="150000"/>
              <a:buNone/>
            </a:pPr>
            <a:endParaRPr lang="fr-FR" dirty="0">
              <a:solidFill>
                <a:srgbClr val="0A50A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01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5656" y="1000109"/>
            <a:ext cx="7344816" cy="428628"/>
          </a:xfrm>
        </p:spPr>
        <p:txBody>
          <a:bodyPr/>
          <a:lstStyle/>
          <a:p>
            <a:r>
              <a:rPr lang="fr-FR" sz="2400" dirty="0" smtClean="0"/>
              <a:t>Activités proposées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12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Sous-titre 2"/>
          <p:cNvSpPr txBox="1">
            <a:spLocks/>
          </p:cNvSpPr>
          <p:nvPr/>
        </p:nvSpPr>
        <p:spPr>
          <a:xfrm>
            <a:off x="251520" y="1844824"/>
            <a:ext cx="7858180" cy="48245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A51A1"/>
              </a:buClr>
              <a:buSzTx/>
              <a:buFont typeface="Wingdings" pitchFamily="2" charset="2"/>
              <a:buChar char=""/>
              <a:tabLst/>
              <a:defRPr sz="2400" b="1" kern="120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b="1" kern="1200">
                <a:solidFill>
                  <a:srgbClr val="FF7F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z="2200" dirty="0" smtClean="0"/>
              <a:t>Les </a:t>
            </a:r>
            <a:r>
              <a:rPr lang="fr-FR" sz="2200" dirty="0"/>
              <a:t>activités proposées sont quasi systématiquement exclusivement les activités traditionnelles des clubs sportifs : </a:t>
            </a:r>
          </a:p>
          <a:p>
            <a:pPr lvl="1"/>
            <a:r>
              <a:rPr lang="fr-FR" sz="1900" dirty="0"/>
              <a:t>Pratique (entraînement).</a:t>
            </a:r>
          </a:p>
          <a:p>
            <a:pPr lvl="1"/>
            <a:r>
              <a:rPr lang="fr-FR" sz="1900" dirty="0"/>
              <a:t>Compétitions.</a:t>
            </a:r>
          </a:p>
          <a:p>
            <a:pPr lvl="1"/>
            <a:r>
              <a:rPr lang="fr-FR" sz="1900" dirty="0"/>
              <a:t>Tournois</a:t>
            </a:r>
            <a:r>
              <a:rPr lang="fr-FR" sz="1900" dirty="0" smtClean="0"/>
              <a:t>.</a:t>
            </a:r>
          </a:p>
          <a:p>
            <a:pPr marL="457200" lvl="1" indent="0">
              <a:buNone/>
            </a:pPr>
            <a:endParaRPr lang="fr-FR" sz="1900" dirty="0"/>
          </a:p>
          <a:p>
            <a:pPr lvl="0"/>
            <a:r>
              <a:rPr lang="fr-FR" sz="2200" dirty="0"/>
              <a:t>3 clubs ont engagé des actions de développement plus « novatrices » pour faire découvrir le billard à un public non-initié. Ainsi, ces clubs proposent et organisent : </a:t>
            </a:r>
          </a:p>
          <a:p>
            <a:pPr lvl="1"/>
            <a:r>
              <a:rPr lang="fr-FR" sz="1900" dirty="0"/>
              <a:t>Des sessions de billard avec des personnes handicapées.</a:t>
            </a:r>
          </a:p>
          <a:p>
            <a:pPr lvl="1"/>
            <a:r>
              <a:rPr lang="fr-FR" sz="1900" dirty="0"/>
              <a:t>Des stages de billard pendant les vacances scolaires.</a:t>
            </a:r>
          </a:p>
          <a:p>
            <a:pPr lvl="1"/>
            <a:r>
              <a:rPr lang="fr-FR" sz="1900" dirty="0"/>
              <a:t>Des initiations billard dans les écoles en partenariat avec l’Education Nationale. </a:t>
            </a:r>
          </a:p>
          <a:p>
            <a:pPr lvl="1"/>
            <a:r>
              <a:rPr lang="fr-FR" sz="1900" dirty="0"/>
              <a:t>Des sessions de découverte pour des personnes en difficulté d’insertion sociale et/ou professionnelle</a:t>
            </a:r>
            <a:r>
              <a:rPr lang="fr-FR" sz="1700" dirty="0" smtClean="0"/>
              <a:t>.</a:t>
            </a:r>
            <a:endParaRPr lang="fr-FR" sz="1700" dirty="0"/>
          </a:p>
        </p:txBody>
      </p:sp>
    </p:spTree>
    <p:extLst>
      <p:ext uri="{BB962C8B-B14F-4D97-AF65-F5344CB8AC3E}">
        <p14:creationId xmlns:p14="http://schemas.microsoft.com/office/powerpoint/2010/main" val="72343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1000109"/>
            <a:ext cx="8892480" cy="428628"/>
          </a:xfrm>
        </p:spPr>
        <p:txBody>
          <a:bodyPr/>
          <a:lstStyle/>
          <a:p>
            <a:r>
              <a:rPr lang="fr-FR" sz="2400" dirty="0" smtClean="0"/>
              <a:t>Axes de consolidation et de développement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13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7" name="Graphique 6"/>
          <p:cNvGraphicFramePr/>
          <p:nvPr>
            <p:extLst>
              <p:ext uri="{D42A27DB-BD31-4B8C-83A1-F6EECF244321}">
                <p14:modId xmlns:p14="http://schemas.microsoft.com/office/powerpoint/2010/main" val="3524475595"/>
              </p:ext>
            </p:extLst>
          </p:nvPr>
        </p:nvGraphicFramePr>
        <p:xfrm>
          <a:off x="0" y="1628800"/>
          <a:ext cx="9144000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3473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1000109"/>
            <a:ext cx="8892480" cy="428628"/>
          </a:xfrm>
        </p:spPr>
        <p:txBody>
          <a:bodyPr/>
          <a:lstStyle/>
          <a:p>
            <a:r>
              <a:rPr lang="fr-FR" sz="2400" dirty="0" smtClean="0"/>
              <a:t>Moyens de consolidation et de développement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14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767060712"/>
              </p:ext>
            </p:extLst>
          </p:nvPr>
        </p:nvGraphicFramePr>
        <p:xfrm>
          <a:off x="0" y="1628800"/>
          <a:ext cx="9144000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5030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95936" y="1000109"/>
            <a:ext cx="4824536" cy="428628"/>
          </a:xfrm>
        </p:spPr>
        <p:txBody>
          <a:bodyPr/>
          <a:lstStyle/>
          <a:p>
            <a:r>
              <a:rPr lang="fr-FR" sz="2400" dirty="0" smtClean="0"/>
              <a:t>Présentation du PQR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15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Sous-titre 2"/>
          <p:cNvSpPr txBox="1">
            <a:spLocks/>
          </p:cNvSpPr>
          <p:nvPr/>
        </p:nvSpPr>
        <p:spPr>
          <a:xfrm>
            <a:off x="463430" y="2420888"/>
            <a:ext cx="785818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A51A1"/>
              </a:buClr>
              <a:buSzTx/>
              <a:buFont typeface="Wingdings" pitchFamily="2" charset="2"/>
              <a:buChar char=""/>
              <a:tabLst/>
              <a:defRPr sz="2400" b="1" kern="120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b="1" kern="1200">
                <a:solidFill>
                  <a:srgbClr val="FF7F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SzPct val="150000"/>
              <a:buNone/>
            </a:pPr>
            <a:r>
              <a:rPr lang="fr-FR" sz="2800" dirty="0" smtClean="0"/>
              <a:t>Besoins repérés </a:t>
            </a:r>
          </a:p>
          <a:p>
            <a:pPr marL="0" indent="0" algn="ctr">
              <a:lnSpc>
                <a:spcPct val="150000"/>
              </a:lnSpc>
              <a:buSzPct val="150000"/>
              <a:buNone/>
            </a:pPr>
            <a:r>
              <a:rPr lang="fr-FR" sz="2800" dirty="0" smtClean="0"/>
              <a:t>et attentes des acteurs </a:t>
            </a:r>
          </a:p>
          <a:p>
            <a:pPr marL="0" indent="0" algn="ctr">
              <a:lnSpc>
                <a:spcPct val="150000"/>
              </a:lnSpc>
              <a:buSzPct val="150000"/>
              <a:buNone/>
            </a:pPr>
            <a:r>
              <a:rPr lang="fr-FR" sz="2800" dirty="0" smtClean="0"/>
              <a:t>concernant la formation</a:t>
            </a:r>
          </a:p>
          <a:p>
            <a:pPr marL="0" indent="0">
              <a:lnSpc>
                <a:spcPct val="150000"/>
              </a:lnSpc>
              <a:buSzPct val="150000"/>
              <a:buNone/>
            </a:pPr>
            <a:endParaRPr lang="fr-FR" sz="3200" dirty="0" smtClean="0"/>
          </a:p>
          <a:p>
            <a:pPr marL="7938" lvl="1" indent="0">
              <a:buSzPct val="150000"/>
              <a:buNone/>
            </a:pPr>
            <a:endParaRPr lang="fr-FR" dirty="0">
              <a:solidFill>
                <a:srgbClr val="0A50A1"/>
              </a:solidFill>
            </a:endParaRPr>
          </a:p>
          <a:p>
            <a:pPr marL="976313" lvl="1" indent="0">
              <a:buSzPct val="150000"/>
              <a:buNone/>
            </a:pPr>
            <a:endParaRPr lang="fr-FR" dirty="0">
              <a:solidFill>
                <a:srgbClr val="0A50A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38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95936" y="1000109"/>
            <a:ext cx="4824536" cy="428628"/>
          </a:xfrm>
        </p:spPr>
        <p:txBody>
          <a:bodyPr/>
          <a:lstStyle/>
          <a:p>
            <a:r>
              <a:rPr lang="fr-FR" sz="2400" dirty="0" smtClean="0"/>
              <a:t>Les dirigeants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16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7" name="Graphique 6"/>
          <p:cNvGraphicFramePr/>
          <p:nvPr>
            <p:extLst>
              <p:ext uri="{D42A27DB-BD31-4B8C-83A1-F6EECF244321}">
                <p14:modId xmlns:p14="http://schemas.microsoft.com/office/powerpoint/2010/main" val="3764454889"/>
              </p:ext>
            </p:extLst>
          </p:nvPr>
        </p:nvGraphicFramePr>
        <p:xfrm>
          <a:off x="611560" y="2663073"/>
          <a:ext cx="7344816" cy="3502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Sous-titre 2"/>
          <p:cNvSpPr txBox="1">
            <a:spLocks/>
          </p:cNvSpPr>
          <p:nvPr/>
        </p:nvSpPr>
        <p:spPr>
          <a:xfrm>
            <a:off x="539552" y="2123013"/>
            <a:ext cx="7632848" cy="540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A51A1"/>
              </a:buClr>
              <a:buSzTx/>
              <a:buFont typeface="Wingdings" pitchFamily="2" charset="2"/>
              <a:buChar char=""/>
              <a:tabLst/>
              <a:defRPr sz="2400" b="1" kern="120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b="1" kern="1200">
                <a:solidFill>
                  <a:srgbClr val="FF7F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74650" lvl="1">
              <a:buSzPct val="150000"/>
            </a:pPr>
            <a:r>
              <a:rPr lang="fr-FR" sz="1800" dirty="0" smtClean="0">
                <a:solidFill>
                  <a:srgbClr val="0A50A1"/>
                </a:solidFill>
              </a:rPr>
              <a:t>Niveau de formation initiale des dirigeants des clubs :</a:t>
            </a:r>
          </a:p>
          <a:p>
            <a:pPr marL="374650" lvl="1">
              <a:buSzPct val="150000"/>
            </a:pPr>
            <a:endParaRPr lang="fr-FR" sz="1800" dirty="0">
              <a:solidFill>
                <a:srgbClr val="0A50A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11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95936" y="1000109"/>
            <a:ext cx="4824536" cy="428628"/>
          </a:xfrm>
        </p:spPr>
        <p:txBody>
          <a:bodyPr/>
          <a:lstStyle/>
          <a:p>
            <a:r>
              <a:rPr lang="fr-FR" sz="2400" dirty="0" smtClean="0"/>
              <a:t>Les dirigeants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17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Sous-titre 2"/>
          <p:cNvSpPr txBox="1">
            <a:spLocks/>
          </p:cNvSpPr>
          <p:nvPr/>
        </p:nvSpPr>
        <p:spPr>
          <a:xfrm>
            <a:off x="539552" y="1887889"/>
            <a:ext cx="7632848" cy="540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A51A1"/>
              </a:buClr>
              <a:buSzTx/>
              <a:buFont typeface="Wingdings" pitchFamily="2" charset="2"/>
              <a:buChar char=""/>
              <a:tabLst/>
              <a:defRPr sz="2400" b="1" kern="120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b="1" kern="1200">
                <a:solidFill>
                  <a:srgbClr val="FF7F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74650" lvl="1">
              <a:buSzPct val="150000"/>
            </a:pPr>
            <a:r>
              <a:rPr lang="fr-FR" sz="1800" dirty="0" smtClean="0">
                <a:solidFill>
                  <a:srgbClr val="0A50A1"/>
                </a:solidFill>
              </a:rPr>
              <a:t>Situation professionnelle :</a:t>
            </a:r>
          </a:p>
          <a:p>
            <a:pPr marL="374650" lvl="1">
              <a:buSzPct val="150000"/>
            </a:pPr>
            <a:endParaRPr lang="fr-FR" sz="1800" dirty="0">
              <a:solidFill>
                <a:srgbClr val="0A50A1"/>
              </a:solidFill>
            </a:endParaRPr>
          </a:p>
        </p:txBody>
      </p:sp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1369159200"/>
              </p:ext>
            </p:extLst>
          </p:nvPr>
        </p:nvGraphicFramePr>
        <p:xfrm>
          <a:off x="323528" y="2564904"/>
          <a:ext cx="763284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5422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95936" y="1000109"/>
            <a:ext cx="4824536" cy="428628"/>
          </a:xfrm>
        </p:spPr>
        <p:txBody>
          <a:bodyPr/>
          <a:lstStyle/>
          <a:p>
            <a:r>
              <a:rPr lang="fr-FR" sz="2400" dirty="0" smtClean="0"/>
              <a:t>Les dirigeants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18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Sous-titre 2"/>
          <p:cNvSpPr txBox="1">
            <a:spLocks/>
          </p:cNvSpPr>
          <p:nvPr/>
        </p:nvSpPr>
        <p:spPr>
          <a:xfrm>
            <a:off x="533836" y="1628800"/>
            <a:ext cx="7632848" cy="540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A51A1"/>
              </a:buClr>
              <a:buSzTx/>
              <a:buFont typeface="Wingdings" pitchFamily="2" charset="2"/>
              <a:buChar char=""/>
              <a:tabLst/>
              <a:defRPr sz="2400" b="1" kern="120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b="1" kern="1200">
                <a:solidFill>
                  <a:srgbClr val="FF7F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74650" lvl="1">
              <a:buSzPct val="150000"/>
            </a:pPr>
            <a:r>
              <a:rPr lang="fr-FR" sz="1800" dirty="0" smtClean="0">
                <a:solidFill>
                  <a:srgbClr val="0A50A1"/>
                </a:solidFill>
              </a:rPr>
              <a:t>Compétences et besoins en formation :</a:t>
            </a:r>
          </a:p>
          <a:p>
            <a:pPr marL="374650" lvl="1">
              <a:buSzPct val="150000"/>
            </a:pPr>
            <a:endParaRPr lang="fr-FR" sz="1800" dirty="0">
              <a:solidFill>
                <a:srgbClr val="0A50A1"/>
              </a:solidFill>
            </a:endParaRPr>
          </a:p>
        </p:txBody>
      </p:sp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1239125735"/>
              </p:ext>
            </p:extLst>
          </p:nvPr>
        </p:nvGraphicFramePr>
        <p:xfrm>
          <a:off x="251520" y="1988840"/>
          <a:ext cx="806489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 2"/>
          <p:cNvSpPr/>
          <p:nvPr/>
        </p:nvSpPr>
        <p:spPr>
          <a:xfrm rot="20524467">
            <a:off x="140082" y="3379754"/>
            <a:ext cx="1805916" cy="80173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Prioritaires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5016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95936" y="1000109"/>
            <a:ext cx="4824536" cy="428628"/>
          </a:xfrm>
        </p:spPr>
        <p:txBody>
          <a:bodyPr/>
          <a:lstStyle/>
          <a:p>
            <a:r>
              <a:rPr lang="fr-FR" sz="2400" dirty="0" smtClean="0"/>
              <a:t>Les dirigeants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19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Sous-titre 2"/>
          <p:cNvSpPr txBox="1">
            <a:spLocks/>
          </p:cNvSpPr>
          <p:nvPr/>
        </p:nvSpPr>
        <p:spPr>
          <a:xfrm>
            <a:off x="467544" y="1700808"/>
            <a:ext cx="7632848" cy="388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A51A1"/>
              </a:buClr>
              <a:buSzTx/>
              <a:buFont typeface="Wingdings" pitchFamily="2" charset="2"/>
              <a:buChar char=""/>
              <a:tabLst/>
              <a:defRPr sz="2400" b="1" kern="120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b="1" kern="1200">
                <a:solidFill>
                  <a:srgbClr val="FF7F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74650" lvl="1">
              <a:buSzPct val="150000"/>
            </a:pPr>
            <a:r>
              <a:rPr lang="fr-FR" sz="1800" dirty="0" smtClean="0">
                <a:solidFill>
                  <a:srgbClr val="0A50A1"/>
                </a:solidFill>
              </a:rPr>
              <a:t>Modalités pédagogiques souhaitées (lieu, jour) :</a:t>
            </a:r>
          </a:p>
          <a:p>
            <a:pPr marL="374650" lvl="1">
              <a:buSzPct val="150000"/>
            </a:pPr>
            <a:endParaRPr lang="fr-FR" sz="1800" dirty="0">
              <a:solidFill>
                <a:srgbClr val="0A50A1"/>
              </a:solidFill>
            </a:endParaRPr>
          </a:p>
        </p:txBody>
      </p:sp>
      <p:graphicFrame>
        <p:nvGraphicFramePr>
          <p:cNvPr id="7" name="Graphique 6"/>
          <p:cNvGraphicFramePr/>
          <p:nvPr>
            <p:extLst>
              <p:ext uri="{D42A27DB-BD31-4B8C-83A1-F6EECF244321}">
                <p14:modId xmlns:p14="http://schemas.microsoft.com/office/powerpoint/2010/main" val="366749795"/>
              </p:ext>
            </p:extLst>
          </p:nvPr>
        </p:nvGraphicFramePr>
        <p:xfrm>
          <a:off x="-125" y="2492896"/>
          <a:ext cx="4284093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Graphique 9"/>
          <p:cNvGraphicFramePr/>
          <p:nvPr>
            <p:extLst>
              <p:ext uri="{D42A27DB-BD31-4B8C-83A1-F6EECF244321}">
                <p14:modId xmlns:p14="http://schemas.microsoft.com/office/powerpoint/2010/main" val="430850002"/>
              </p:ext>
            </p:extLst>
          </p:nvPr>
        </p:nvGraphicFramePr>
        <p:xfrm>
          <a:off x="4283968" y="2492896"/>
          <a:ext cx="4104456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9334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2400" dirty="0" smtClean="0"/>
              <a:t>Contexte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2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633655"/>
              </p:ext>
            </p:extLst>
          </p:nvPr>
        </p:nvGraphicFramePr>
        <p:xfrm>
          <a:off x="467544" y="2276872"/>
          <a:ext cx="7560840" cy="3888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60840"/>
              </a:tblGrid>
              <a:tr h="388843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fr-FR" sz="1800" dirty="0" smtClean="0">
                        <a:effectLst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La </a:t>
                      </a:r>
                      <a:r>
                        <a:rPr lang="fr-FR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situation du Billard en Nord-Pas-de-Calais est </a:t>
                      </a:r>
                      <a:r>
                        <a:rPr lang="fr-FR" sz="1800" b="1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inquiétante</a:t>
                      </a:r>
                      <a:r>
                        <a:rPr lang="fr-FR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r>
                        <a:rPr lang="fr-FR" sz="18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: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FF7F00"/>
                        </a:buClr>
                        <a:buSzPts val="1200"/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fr-FR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Les effectifs sont en baisse régulière depuis plus de 10 ans :</a:t>
                      </a:r>
                      <a:endParaRPr lang="fr-FR" sz="24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742950" lvl="1" indent="-28575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Pts val="1000"/>
                        <a:buFont typeface="Verdana"/>
                        <a:buChar char="-"/>
                        <a:tabLst>
                          <a:tab pos="914400" algn="l"/>
                        </a:tabLst>
                      </a:pPr>
                      <a:r>
                        <a:rPr lang="fr-FR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1400 licenciés en 1990 contre 905 en 2012 (- 38 %).</a:t>
                      </a:r>
                      <a:endParaRPr lang="fr-FR" sz="24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742950" lvl="1" indent="-28575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Pts val="1000"/>
                        <a:buFont typeface="Verdana"/>
                        <a:buChar char="-"/>
                        <a:tabLst>
                          <a:tab pos="914400" algn="l"/>
                        </a:tabLst>
                      </a:pPr>
                      <a:r>
                        <a:rPr lang="fr-FR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29 licenciés de moins en 2012 par rapport à 2011 (- 3 %).</a:t>
                      </a:r>
                      <a:endParaRPr lang="fr-FR" sz="24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FF7F00"/>
                        </a:buClr>
                        <a:buSzPts val="1200"/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endParaRPr lang="fr-FR" sz="1800" dirty="0" smtClean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FF7F00"/>
                        </a:buClr>
                        <a:buSzPts val="1200"/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fr-FR" sz="18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Le </a:t>
                      </a:r>
                      <a:r>
                        <a:rPr lang="fr-FR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nombre de clubs est en diminution :</a:t>
                      </a:r>
                      <a:endParaRPr lang="fr-FR" sz="24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742950" lvl="1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FF6600"/>
                        </a:buClr>
                        <a:buSzPts val="1000"/>
                        <a:buFont typeface="Verdana"/>
                        <a:buChar char="-"/>
                        <a:tabLst>
                          <a:tab pos="914400" algn="l"/>
                        </a:tabLst>
                      </a:pPr>
                      <a:r>
                        <a:rPr lang="fr-FR" sz="18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28 </a:t>
                      </a:r>
                      <a:r>
                        <a:rPr lang="fr-FR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clubs en 2012 contre 34 clubs en 2011 (- </a:t>
                      </a:r>
                      <a:r>
                        <a:rPr lang="fr-FR" sz="18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17 </a:t>
                      </a:r>
                      <a:r>
                        <a:rPr lang="fr-FR" sz="18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%).</a:t>
                      </a:r>
                      <a:endParaRPr lang="fr-FR" sz="24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78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95936" y="1000109"/>
            <a:ext cx="4824536" cy="428628"/>
          </a:xfrm>
        </p:spPr>
        <p:txBody>
          <a:bodyPr/>
          <a:lstStyle/>
          <a:p>
            <a:r>
              <a:rPr lang="fr-FR" sz="2400" dirty="0" smtClean="0"/>
              <a:t>Les moniteurs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20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Sous-titre 2"/>
          <p:cNvSpPr txBox="1">
            <a:spLocks/>
          </p:cNvSpPr>
          <p:nvPr/>
        </p:nvSpPr>
        <p:spPr>
          <a:xfrm>
            <a:off x="539552" y="2123012"/>
            <a:ext cx="7632848" cy="4186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A51A1"/>
              </a:buClr>
              <a:buSzTx/>
              <a:buFont typeface="Wingdings" pitchFamily="2" charset="2"/>
              <a:buChar char=""/>
              <a:tabLst/>
              <a:defRPr sz="2400" b="1" kern="120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b="1" kern="1200">
                <a:solidFill>
                  <a:srgbClr val="FF7F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z="2000" dirty="0"/>
              <a:t>Les 12 moniteurs ayant répondu au questionnaire interviennent tous à titre bénévole dans leur club, en moyenne 2 heures par semaine</a:t>
            </a:r>
            <a:r>
              <a:rPr lang="fr-FR" sz="2000" dirty="0" smtClean="0"/>
              <a:t>.</a:t>
            </a:r>
          </a:p>
          <a:p>
            <a:pPr marL="0" lvl="0" indent="0">
              <a:buNone/>
            </a:pPr>
            <a:endParaRPr lang="fr-FR" sz="2000" dirty="0"/>
          </a:p>
          <a:p>
            <a:pPr lvl="0"/>
            <a:r>
              <a:rPr lang="fr-FR" sz="2000" dirty="0"/>
              <a:t>Ils interviennent aussi bien sur les activités compétitives que sur les activités loisirs</a:t>
            </a:r>
            <a:r>
              <a:rPr lang="fr-FR" sz="2000" dirty="0" smtClean="0"/>
              <a:t>.</a:t>
            </a:r>
          </a:p>
          <a:p>
            <a:pPr marL="0" lvl="0" indent="0">
              <a:buNone/>
            </a:pPr>
            <a:endParaRPr lang="fr-FR" sz="2000" dirty="0"/>
          </a:p>
          <a:p>
            <a:pPr lvl="0"/>
            <a:r>
              <a:rPr lang="fr-FR" sz="2000" dirty="0"/>
              <a:t>En priorité, ils encadrent l’Ecole de Billard et les créneaux des pratiques adultes et seniors. </a:t>
            </a:r>
            <a:endParaRPr lang="fr-FR" sz="2000" dirty="0" smtClean="0"/>
          </a:p>
          <a:p>
            <a:pPr marL="0" lvl="0" indent="0">
              <a:buNone/>
            </a:pPr>
            <a:endParaRPr lang="fr-FR" sz="2000" dirty="0"/>
          </a:p>
          <a:p>
            <a:pPr lvl="0"/>
            <a:r>
              <a:rPr lang="fr-FR" sz="2000" dirty="0"/>
              <a:t>Certains (7/12) sont aussi mobilisés pour initier les enfants au cours des vacances scolaires.</a:t>
            </a:r>
          </a:p>
        </p:txBody>
      </p:sp>
    </p:spTree>
    <p:extLst>
      <p:ext uri="{BB962C8B-B14F-4D97-AF65-F5344CB8AC3E}">
        <p14:creationId xmlns:p14="http://schemas.microsoft.com/office/powerpoint/2010/main" val="142026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95936" y="1000109"/>
            <a:ext cx="4824536" cy="428628"/>
          </a:xfrm>
        </p:spPr>
        <p:txBody>
          <a:bodyPr/>
          <a:lstStyle/>
          <a:p>
            <a:r>
              <a:rPr lang="fr-FR" sz="2400" dirty="0" smtClean="0"/>
              <a:t>Les moniteurs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21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Sous-titre 2"/>
          <p:cNvSpPr txBox="1">
            <a:spLocks/>
          </p:cNvSpPr>
          <p:nvPr/>
        </p:nvSpPr>
        <p:spPr>
          <a:xfrm>
            <a:off x="539551" y="1700808"/>
            <a:ext cx="3221121" cy="4418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A51A1"/>
              </a:buClr>
              <a:buSzTx/>
              <a:buFont typeface="Wingdings" pitchFamily="2" charset="2"/>
              <a:buChar char=""/>
              <a:tabLst/>
              <a:defRPr sz="2400" b="1" kern="120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b="1" kern="1200">
                <a:solidFill>
                  <a:srgbClr val="FF7F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z="1800" dirty="0" smtClean="0"/>
              <a:t>Formation initiale :</a:t>
            </a:r>
            <a:endParaRPr lang="fr-FR" sz="1800" dirty="0"/>
          </a:p>
        </p:txBody>
      </p:sp>
      <p:graphicFrame>
        <p:nvGraphicFramePr>
          <p:cNvPr id="7" name="Graphique 6"/>
          <p:cNvGraphicFramePr/>
          <p:nvPr>
            <p:extLst>
              <p:ext uri="{D42A27DB-BD31-4B8C-83A1-F6EECF244321}">
                <p14:modId xmlns:p14="http://schemas.microsoft.com/office/powerpoint/2010/main" val="3203993120"/>
              </p:ext>
            </p:extLst>
          </p:nvPr>
        </p:nvGraphicFramePr>
        <p:xfrm>
          <a:off x="323528" y="2420888"/>
          <a:ext cx="3672408" cy="4166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2505750074"/>
              </p:ext>
            </p:extLst>
          </p:nvPr>
        </p:nvGraphicFramePr>
        <p:xfrm>
          <a:off x="4355976" y="2348880"/>
          <a:ext cx="3888432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Sous-titre 2"/>
          <p:cNvSpPr txBox="1">
            <a:spLocks/>
          </p:cNvSpPr>
          <p:nvPr/>
        </p:nvSpPr>
        <p:spPr>
          <a:xfrm>
            <a:off x="4932039" y="1716732"/>
            <a:ext cx="3221121" cy="4418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A51A1"/>
              </a:buClr>
              <a:buSzTx/>
              <a:buFont typeface="Wingdings" pitchFamily="2" charset="2"/>
              <a:buChar char=""/>
              <a:tabLst/>
              <a:defRPr sz="2400" b="1" kern="120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b="1" kern="1200">
                <a:solidFill>
                  <a:srgbClr val="FF7F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z="1800" dirty="0" smtClean="0"/>
              <a:t>Formation Billard :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30759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95936" y="1000109"/>
            <a:ext cx="4824536" cy="428628"/>
          </a:xfrm>
        </p:spPr>
        <p:txBody>
          <a:bodyPr/>
          <a:lstStyle/>
          <a:p>
            <a:r>
              <a:rPr lang="fr-FR" sz="2400" dirty="0" smtClean="0"/>
              <a:t>Les moniteurs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22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Sous-titre 2"/>
          <p:cNvSpPr txBox="1">
            <a:spLocks/>
          </p:cNvSpPr>
          <p:nvPr/>
        </p:nvSpPr>
        <p:spPr>
          <a:xfrm>
            <a:off x="539551" y="1700808"/>
            <a:ext cx="4176465" cy="4418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A51A1"/>
              </a:buClr>
              <a:buSzTx/>
              <a:buFont typeface="Wingdings" pitchFamily="2" charset="2"/>
              <a:buChar char=""/>
              <a:tabLst/>
              <a:defRPr sz="2400" b="1" kern="120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b="1" kern="1200">
                <a:solidFill>
                  <a:srgbClr val="FF7F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z="1800" dirty="0" smtClean="0"/>
              <a:t>Situation professionnelle :</a:t>
            </a:r>
            <a:endParaRPr lang="fr-FR" sz="1800" dirty="0"/>
          </a:p>
        </p:txBody>
      </p:sp>
      <p:graphicFrame>
        <p:nvGraphicFramePr>
          <p:cNvPr id="11" name="Graphique 10"/>
          <p:cNvGraphicFramePr/>
          <p:nvPr>
            <p:extLst>
              <p:ext uri="{D42A27DB-BD31-4B8C-83A1-F6EECF244321}">
                <p14:modId xmlns:p14="http://schemas.microsoft.com/office/powerpoint/2010/main" val="1611806335"/>
              </p:ext>
            </p:extLst>
          </p:nvPr>
        </p:nvGraphicFramePr>
        <p:xfrm>
          <a:off x="323528" y="2276872"/>
          <a:ext cx="792088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3428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95936" y="1000109"/>
            <a:ext cx="4824536" cy="428628"/>
          </a:xfrm>
        </p:spPr>
        <p:txBody>
          <a:bodyPr/>
          <a:lstStyle/>
          <a:p>
            <a:r>
              <a:rPr lang="fr-FR" sz="2400" dirty="0" smtClean="0"/>
              <a:t>Les moniteurs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23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Sous-titre 2"/>
          <p:cNvSpPr txBox="1">
            <a:spLocks/>
          </p:cNvSpPr>
          <p:nvPr/>
        </p:nvSpPr>
        <p:spPr>
          <a:xfrm>
            <a:off x="539551" y="1700808"/>
            <a:ext cx="5760641" cy="4418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A51A1"/>
              </a:buClr>
              <a:buSzTx/>
              <a:buFont typeface="Wingdings" pitchFamily="2" charset="2"/>
              <a:buChar char=""/>
              <a:tabLst/>
              <a:defRPr sz="2400" b="1" kern="120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b="1" kern="1200">
                <a:solidFill>
                  <a:srgbClr val="FF7F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z="1800" dirty="0" smtClean="0"/>
              <a:t>Compétences et besoins en formation :</a:t>
            </a:r>
            <a:endParaRPr lang="fr-FR" sz="1800" dirty="0"/>
          </a:p>
        </p:txBody>
      </p:sp>
      <p:graphicFrame>
        <p:nvGraphicFramePr>
          <p:cNvPr id="7" name="Graphique 6"/>
          <p:cNvGraphicFramePr/>
          <p:nvPr>
            <p:extLst>
              <p:ext uri="{D42A27DB-BD31-4B8C-83A1-F6EECF244321}">
                <p14:modId xmlns:p14="http://schemas.microsoft.com/office/powerpoint/2010/main" val="4291199680"/>
              </p:ext>
            </p:extLst>
          </p:nvPr>
        </p:nvGraphicFramePr>
        <p:xfrm>
          <a:off x="179512" y="2142700"/>
          <a:ext cx="8064895" cy="4598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Rectangle 7"/>
          <p:cNvSpPr/>
          <p:nvPr/>
        </p:nvSpPr>
        <p:spPr>
          <a:xfrm rot="19582312">
            <a:off x="7208861" y="5192929"/>
            <a:ext cx="1888829" cy="66009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Prioritaires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92413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95936" y="1000109"/>
            <a:ext cx="4824536" cy="428628"/>
          </a:xfrm>
        </p:spPr>
        <p:txBody>
          <a:bodyPr/>
          <a:lstStyle/>
          <a:p>
            <a:r>
              <a:rPr lang="fr-FR" sz="2400" dirty="0" smtClean="0"/>
              <a:t>Les moniteurs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24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Sous-titre 2"/>
          <p:cNvSpPr txBox="1">
            <a:spLocks/>
          </p:cNvSpPr>
          <p:nvPr/>
        </p:nvSpPr>
        <p:spPr>
          <a:xfrm>
            <a:off x="467544" y="1700808"/>
            <a:ext cx="7632848" cy="388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A51A1"/>
              </a:buClr>
              <a:buSzTx/>
              <a:buFont typeface="Wingdings" pitchFamily="2" charset="2"/>
              <a:buChar char=""/>
              <a:tabLst/>
              <a:defRPr sz="2400" b="1" kern="120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b="1" kern="1200">
                <a:solidFill>
                  <a:srgbClr val="FF7F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74650" lvl="1">
              <a:buSzPct val="150000"/>
            </a:pPr>
            <a:r>
              <a:rPr lang="fr-FR" sz="1800" dirty="0" smtClean="0">
                <a:solidFill>
                  <a:srgbClr val="0A50A1"/>
                </a:solidFill>
              </a:rPr>
              <a:t>Modalités pédagogiques souhaitées (lieu, jour) :</a:t>
            </a:r>
          </a:p>
          <a:p>
            <a:pPr marL="374650" lvl="1">
              <a:buSzPct val="150000"/>
            </a:pPr>
            <a:endParaRPr lang="fr-FR" sz="1800" dirty="0">
              <a:solidFill>
                <a:srgbClr val="0A50A1"/>
              </a:solidFill>
            </a:endParaRPr>
          </a:p>
        </p:txBody>
      </p:sp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2618481838"/>
              </p:ext>
            </p:extLst>
          </p:nvPr>
        </p:nvGraphicFramePr>
        <p:xfrm>
          <a:off x="302518" y="2276872"/>
          <a:ext cx="3981450" cy="3396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aphique 10"/>
          <p:cNvGraphicFramePr/>
          <p:nvPr>
            <p:extLst>
              <p:ext uri="{D42A27DB-BD31-4B8C-83A1-F6EECF244321}">
                <p14:modId xmlns:p14="http://schemas.microsoft.com/office/powerpoint/2010/main" val="2243366361"/>
              </p:ext>
            </p:extLst>
          </p:nvPr>
        </p:nvGraphicFramePr>
        <p:xfrm>
          <a:off x="4283968" y="2276872"/>
          <a:ext cx="4010397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265168" y="6128428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Concernant les frais de formation, </a:t>
            </a:r>
            <a:r>
              <a:rPr lang="fr-FR" b="1" dirty="0"/>
              <a:t>60 %</a:t>
            </a:r>
            <a:r>
              <a:rPr lang="fr-FR" dirty="0"/>
              <a:t> des moniteurs sont prêts à y participer pour un montant </a:t>
            </a:r>
            <a:r>
              <a:rPr lang="fr-FR" b="1" dirty="0"/>
              <a:t>de 15 € / jour maximum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305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95936" y="1000109"/>
            <a:ext cx="4824536" cy="428628"/>
          </a:xfrm>
        </p:spPr>
        <p:txBody>
          <a:bodyPr/>
          <a:lstStyle/>
          <a:p>
            <a:r>
              <a:rPr lang="fr-FR" sz="2400" dirty="0" smtClean="0"/>
              <a:t>Les arbitres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25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10" name="Graphique 9"/>
          <p:cNvGraphicFramePr/>
          <p:nvPr>
            <p:extLst>
              <p:ext uri="{D42A27DB-BD31-4B8C-83A1-F6EECF244321}">
                <p14:modId xmlns:p14="http://schemas.microsoft.com/office/powerpoint/2010/main" val="3688863677"/>
              </p:ext>
            </p:extLst>
          </p:nvPr>
        </p:nvGraphicFramePr>
        <p:xfrm>
          <a:off x="2699792" y="2204864"/>
          <a:ext cx="5844108" cy="3192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Sous-titre 2"/>
          <p:cNvSpPr txBox="1">
            <a:spLocks/>
          </p:cNvSpPr>
          <p:nvPr/>
        </p:nvSpPr>
        <p:spPr>
          <a:xfrm>
            <a:off x="277262" y="1916833"/>
            <a:ext cx="3483411" cy="417646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A51A1"/>
              </a:buClr>
              <a:buSzTx/>
              <a:buFont typeface="Wingdings" pitchFamily="2" charset="2"/>
              <a:buChar char=""/>
              <a:tabLst/>
              <a:defRPr sz="2400" b="1" kern="120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b="1" kern="1200">
                <a:solidFill>
                  <a:srgbClr val="FF7F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74650" lvl="1">
              <a:buSzPct val="150000"/>
            </a:pPr>
            <a:r>
              <a:rPr lang="fr-FR" sz="1800" dirty="0" smtClean="0">
                <a:solidFill>
                  <a:srgbClr val="0A50A1"/>
                </a:solidFill>
              </a:rPr>
              <a:t>17 arbitres ont répondu au questionnaire</a:t>
            </a:r>
          </a:p>
          <a:p>
            <a:pPr marL="88900" lvl="1" indent="0">
              <a:buSzPct val="150000"/>
              <a:buNone/>
            </a:pPr>
            <a:endParaRPr lang="fr-FR" sz="1800" dirty="0" smtClean="0">
              <a:solidFill>
                <a:srgbClr val="0A50A1"/>
              </a:solidFill>
            </a:endParaRPr>
          </a:p>
          <a:p>
            <a:pPr marL="374650" lvl="1">
              <a:buSzPct val="150000"/>
            </a:pPr>
            <a:r>
              <a:rPr lang="fr-FR" sz="1800" dirty="0" smtClean="0">
                <a:solidFill>
                  <a:srgbClr val="0A50A1"/>
                </a:solidFill>
              </a:rPr>
              <a:t>13 sont « arbitre fédéral »</a:t>
            </a:r>
          </a:p>
          <a:p>
            <a:pPr marL="88900" lvl="1" indent="0">
              <a:buSzPct val="150000"/>
              <a:buNone/>
            </a:pPr>
            <a:endParaRPr lang="fr-FR" sz="1800" dirty="0" smtClean="0">
              <a:solidFill>
                <a:srgbClr val="0A50A1"/>
              </a:solidFill>
            </a:endParaRPr>
          </a:p>
          <a:p>
            <a:pPr marL="374650" lvl="1">
              <a:buSzPct val="150000"/>
            </a:pPr>
            <a:r>
              <a:rPr lang="fr-FR" sz="1800" dirty="0" smtClean="0">
                <a:solidFill>
                  <a:srgbClr val="0A50A1"/>
                </a:solidFill>
              </a:rPr>
              <a:t>11 sont aussi « dirigeant » dans leur club </a:t>
            </a:r>
          </a:p>
          <a:p>
            <a:pPr marL="88900" lvl="1" indent="0">
              <a:buSzPct val="150000"/>
              <a:buNone/>
            </a:pPr>
            <a:endParaRPr lang="fr-FR" sz="1800" dirty="0" smtClean="0">
              <a:solidFill>
                <a:srgbClr val="0A50A1"/>
              </a:solidFill>
            </a:endParaRPr>
          </a:p>
          <a:p>
            <a:pPr marL="374650" lvl="1">
              <a:buSzPct val="150000"/>
            </a:pPr>
            <a:r>
              <a:rPr lang="fr-FR" sz="1800" dirty="0" smtClean="0">
                <a:solidFill>
                  <a:srgbClr val="0A50A1"/>
                </a:solidFill>
              </a:rPr>
              <a:t>6 sont aussi moniteurs</a:t>
            </a:r>
          </a:p>
        </p:txBody>
      </p:sp>
    </p:spTree>
    <p:extLst>
      <p:ext uri="{BB962C8B-B14F-4D97-AF65-F5344CB8AC3E}">
        <p14:creationId xmlns:p14="http://schemas.microsoft.com/office/powerpoint/2010/main" val="88480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000109"/>
            <a:ext cx="8136904" cy="428628"/>
          </a:xfrm>
        </p:spPr>
        <p:txBody>
          <a:bodyPr/>
          <a:lstStyle/>
          <a:p>
            <a:r>
              <a:rPr lang="fr-FR" sz="2400" dirty="0" smtClean="0"/>
              <a:t>Les arbitres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26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7" name="Graphique 6"/>
          <p:cNvGraphicFramePr/>
          <p:nvPr>
            <p:extLst>
              <p:ext uri="{D42A27DB-BD31-4B8C-83A1-F6EECF244321}">
                <p14:modId xmlns:p14="http://schemas.microsoft.com/office/powerpoint/2010/main" val="2797587014"/>
              </p:ext>
            </p:extLst>
          </p:nvPr>
        </p:nvGraphicFramePr>
        <p:xfrm>
          <a:off x="0" y="1628800"/>
          <a:ext cx="9144000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Sous-titre 2"/>
          <p:cNvSpPr txBox="1">
            <a:spLocks/>
          </p:cNvSpPr>
          <p:nvPr/>
        </p:nvSpPr>
        <p:spPr>
          <a:xfrm>
            <a:off x="467544" y="1700808"/>
            <a:ext cx="7632848" cy="388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A51A1"/>
              </a:buClr>
              <a:buSzTx/>
              <a:buFont typeface="Wingdings" pitchFamily="2" charset="2"/>
              <a:buChar char=""/>
              <a:tabLst/>
              <a:defRPr sz="2400" b="1" kern="120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b="1" kern="1200">
                <a:solidFill>
                  <a:srgbClr val="FF7F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74650" lvl="1">
              <a:buSzPct val="150000"/>
            </a:pPr>
            <a:r>
              <a:rPr lang="fr-FR" sz="1800" dirty="0" smtClean="0">
                <a:solidFill>
                  <a:srgbClr val="0A50A1"/>
                </a:solidFill>
              </a:rPr>
              <a:t>Axes d’amélioration du statut d’officiel :</a:t>
            </a:r>
          </a:p>
          <a:p>
            <a:pPr marL="374650" lvl="1">
              <a:buSzPct val="150000"/>
            </a:pPr>
            <a:endParaRPr lang="fr-FR" sz="1800" dirty="0">
              <a:solidFill>
                <a:srgbClr val="0A50A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59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000109"/>
            <a:ext cx="8136904" cy="428628"/>
          </a:xfrm>
        </p:spPr>
        <p:txBody>
          <a:bodyPr/>
          <a:lstStyle/>
          <a:p>
            <a:r>
              <a:rPr lang="fr-FR" sz="2400" dirty="0" smtClean="0"/>
              <a:t>Les arbitres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27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Sous-titre 2"/>
          <p:cNvSpPr txBox="1">
            <a:spLocks/>
          </p:cNvSpPr>
          <p:nvPr/>
        </p:nvSpPr>
        <p:spPr>
          <a:xfrm>
            <a:off x="467544" y="1700808"/>
            <a:ext cx="7632848" cy="388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A51A1"/>
              </a:buClr>
              <a:buSzTx/>
              <a:buFont typeface="Wingdings" pitchFamily="2" charset="2"/>
              <a:buChar char=""/>
              <a:tabLst/>
              <a:defRPr sz="2400" b="1" kern="120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b="1" kern="1200">
                <a:solidFill>
                  <a:srgbClr val="FF7F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74650" lvl="1">
              <a:buSzPct val="150000"/>
            </a:pPr>
            <a:r>
              <a:rPr lang="fr-FR" sz="1800" dirty="0" smtClean="0">
                <a:solidFill>
                  <a:srgbClr val="0A50A1"/>
                </a:solidFill>
              </a:rPr>
              <a:t>Compétences et besoins en formation :</a:t>
            </a:r>
          </a:p>
          <a:p>
            <a:pPr marL="374650" lvl="1">
              <a:buSzPct val="150000"/>
            </a:pPr>
            <a:endParaRPr lang="fr-FR" sz="1800" dirty="0">
              <a:solidFill>
                <a:srgbClr val="0A50A1"/>
              </a:solidFill>
            </a:endParaRPr>
          </a:p>
        </p:txBody>
      </p:sp>
      <p:graphicFrame>
        <p:nvGraphicFramePr>
          <p:cNvPr id="9" name="Graphique 8"/>
          <p:cNvGraphicFramePr/>
          <p:nvPr>
            <p:extLst>
              <p:ext uri="{D42A27DB-BD31-4B8C-83A1-F6EECF244321}">
                <p14:modId xmlns:p14="http://schemas.microsoft.com/office/powerpoint/2010/main" val="4167336084"/>
              </p:ext>
            </p:extLst>
          </p:nvPr>
        </p:nvGraphicFramePr>
        <p:xfrm>
          <a:off x="681228" y="2708920"/>
          <a:ext cx="7344816" cy="3058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Rectangle 9"/>
          <p:cNvSpPr/>
          <p:nvPr/>
        </p:nvSpPr>
        <p:spPr>
          <a:xfrm rot="19582312">
            <a:off x="228726" y="4072076"/>
            <a:ext cx="1419259" cy="45352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Prioritaires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37666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000109"/>
            <a:ext cx="8136904" cy="428628"/>
          </a:xfrm>
        </p:spPr>
        <p:txBody>
          <a:bodyPr/>
          <a:lstStyle/>
          <a:p>
            <a:r>
              <a:rPr lang="fr-FR" sz="2400" dirty="0" smtClean="0"/>
              <a:t>Les arbitres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28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Sous-titre 2"/>
          <p:cNvSpPr txBox="1">
            <a:spLocks/>
          </p:cNvSpPr>
          <p:nvPr/>
        </p:nvSpPr>
        <p:spPr>
          <a:xfrm>
            <a:off x="467544" y="1700808"/>
            <a:ext cx="7632848" cy="388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A51A1"/>
              </a:buClr>
              <a:buSzTx/>
              <a:buFont typeface="Wingdings" pitchFamily="2" charset="2"/>
              <a:buChar char=""/>
              <a:tabLst/>
              <a:defRPr sz="2400" b="1" kern="120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b="1" kern="1200">
                <a:solidFill>
                  <a:srgbClr val="FF7F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74650" lvl="1">
              <a:buSzPct val="150000"/>
            </a:pPr>
            <a:r>
              <a:rPr lang="fr-FR" sz="1800" dirty="0" smtClean="0">
                <a:solidFill>
                  <a:srgbClr val="0A50A1"/>
                </a:solidFill>
              </a:rPr>
              <a:t>Modalités pédagogiques souhaitées :</a:t>
            </a:r>
          </a:p>
          <a:p>
            <a:pPr marL="374650" lvl="1">
              <a:buSzPct val="150000"/>
            </a:pPr>
            <a:endParaRPr lang="fr-FR" sz="1800" dirty="0">
              <a:solidFill>
                <a:srgbClr val="0A50A1"/>
              </a:solidFill>
            </a:endParaRPr>
          </a:p>
        </p:txBody>
      </p:sp>
      <p:graphicFrame>
        <p:nvGraphicFramePr>
          <p:cNvPr id="11" name="Graphique 10"/>
          <p:cNvGraphicFramePr/>
          <p:nvPr>
            <p:extLst>
              <p:ext uri="{D42A27DB-BD31-4B8C-83A1-F6EECF244321}">
                <p14:modId xmlns:p14="http://schemas.microsoft.com/office/powerpoint/2010/main" val="3157783435"/>
              </p:ext>
            </p:extLst>
          </p:nvPr>
        </p:nvGraphicFramePr>
        <p:xfrm>
          <a:off x="169168" y="2492896"/>
          <a:ext cx="4114800" cy="3715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aphique 11"/>
          <p:cNvGraphicFramePr/>
          <p:nvPr>
            <p:extLst>
              <p:ext uri="{D42A27DB-BD31-4B8C-83A1-F6EECF244321}">
                <p14:modId xmlns:p14="http://schemas.microsoft.com/office/powerpoint/2010/main" val="3608288673"/>
              </p:ext>
            </p:extLst>
          </p:nvPr>
        </p:nvGraphicFramePr>
        <p:xfrm>
          <a:off x="4283968" y="2420888"/>
          <a:ext cx="4032448" cy="3933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93062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000109"/>
            <a:ext cx="8136904" cy="428628"/>
          </a:xfrm>
        </p:spPr>
        <p:txBody>
          <a:bodyPr/>
          <a:lstStyle/>
          <a:p>
            <a:r>
              <a:rPr lang="fr-FR" sz="2400" dirty="0" smtClean="0"/>
              <a:t>Les arbitres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29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Sous-titre 2"/>
          <p:cNvSpPr txBox="1">
            <a:spLocks/>
          </p:cNvSpPr>
          <p:nvPr/>
        </p:nvSpPr>
        <p:spPr>
          <a:xfrm>
            <a:off x="323528" y="1700808"/>
            <a:ext cx="763284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A51A1"/>
              </a:buClr>
              <a:buSzTx/>
              <a:buFont typeface="Wingdings" pitchFamily="2" charset="2"/>
              <a:buChar char=""/>
              <a:tabLst/>
              <a:defRPr sz="2400" b="1" kern="120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b="1" kern="1200">
                <a:solidFill>
                  <a:srgbClr val="FF7F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600" i="1" dirty="0"/>
              <a:t>« Le règlement sportif évoluant régulièrement, participeriez-vous à des séances d’informations et/ou de formation continue »</a:t>
            </a:r>
            <a:r>
              <a:rPr lang="fr-FR" sz="3400" dirty="0"/>
              <a:t> </a:t>
            </a:r>
            <a:endParaRPr lang="fr-FR" sz="5100" dirty="0"/>
          </a:p>
          <a:p>
            <a:pPr marL="374650" lvl="1">
              <a:buSzPct val="150000"/>
            </a:pPr>
            <a:endParaRPr lang="fr-FR" sz="1800" dirty="0">
              <a:solidFill>
                <a:srgbClr val="0A50A1"/>
              </a:solidFill>
            </a:endParaRPr>
          </a:p>
        </p:txBody>
      </p:sp>
      <p:graphicFrame>
        <p:nvGraphicFramePr>
          <p:cNvPr id="9" name="Graphique 8"/>
          <p:cNvGraphicFramePr/>
          <p:nvPr>
            <p:extLst>
              <p:ext uri="{D42A27DB-BD31-4B8C-83A1-F6EECF244321}">
                <p14:modId xmlns:p14="http://schemas.microsoft.com/office/powerpoint/2010/main" val="2389029258"/>
              </p:ext>
            </p:extLst>
          </p:nvPr>
        </p:nvGraphicFramePr>
        <p:xfrm>
          <a:off x="353682" y="2708920"/>
          <a:ext cx="3138198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Graphique 9"/>
          <p:cNvGraphicFramePr/>
          <p:nvPr>
            <p:extLst>
              <p:ext uri="{D42A27DB-BD31-4B8C-83A1-F6EECF244321}">
                <p14:modId xmlns:p14="http://schemas.microsoft.com/office/powerpoint/2010/main" val="2367974702"/>
              </p:ext>
            </p:extLst>
          </p:nvPr>
        </p:nvGraphicFramePr>
        <p:xfrm>
          <a:off x="4139165" y="3185592"/>
          <a:ext cx="417646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Sous-titre 2"/>
          <p:cNvSpPr txBox="1">
            <a:spLocks/>
          </p:cNvSpPr>
          <p:nvPr/>
        </p:nvSpPr>
        <p:spPr>
          <a:xfrm>
            <a:off x="5292080" y="2852936"/>
            <a:ext cx="2088232" cy="4264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A51A1"/>
              </a:buClr>
              <a:buSzTx/>
              <a:buFont typeface="Wingdings" pitchFamily="2" charset="2"/>
              <a:buChar char=""/>
              <a:tabLst/>
              <a:defRPr sz="2400" b="1" kern="120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b="1" kern="1200">
                <a:solidFill>
                  <a:srgbClr val="FF7F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900" i="1" dirty="0" smtClean="0"/>
              <a:t>Si « oui » :</a:t>
            </a:r>
            <a:endParaRPr lang="fr-FR" sz="2900" dirty="0"/>
          </a:p>
          <a:p>
            <a:pPr marL="374650" lvl="1">
              <a:buSzPct val="150000"/>
            </a:pPr>
            <a:endParaRPr lang="fr-FR" sz="1800" dirty="0">
              <a:solidFill>
                <a:srgbClr val="0A50A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56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2400" dirty="0" smtClean="0"/>
              <a:t>Objectif du PQR</a:t>
            </a:r>
            <a:endParaRPr lang="fr-FR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428596" y="2132856"/>
            <a:ext cx="7858180" cy="3816424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fr-FR" sz="2000" dirty="0" smtClean="0"/>
              <a:t>Réaliser un diagnostic quantitatif et qualitatif du paysage « Billard » sur le territoire.</a:t>
            </a:r>
            <a:endParaRPr lang="fr-FR" sz="1600" dirty="0" smtClean="0"/>
          </a:p>
          <a:p>
            <a:pPr marL="800100" lvl="1" indent="-342900">
              <a:buFont typeface="+mj-lt"/>
              <a:buAutoNum type="arabicParenR"/>
            </a:pPr>
            <a:endParaRPr lang="fr-FR" sz="1600" dirty="0"/>
          </a:p>
          <a:p>
            <a:pPr marL="457200" indent="-457200">
              <a:buFont typeface="+mj-lt"/>
              <a:buAutoNum type="arabicParenR"/>
            </a:pPr>
            <a:r>
              <a:rPr lang="fr-FR" sz="2000" dirty="0" smtClean="0"/>
              <a:t>Recenser et analyser les besoins en formation des acteurs des clubs.</a:t>
            </a:r>
          </a:p>
          <a:p>
            <a:pPr marL="457200" indent="-457200">
              <a:buFont typeface="+mj-lt"/>
              <a:buAutoNum type="arabicParenR"/>
            </a:pPr>
            <a:endParaRPr lang="fr-FR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fr-FR" sz="2000" dirty="0" smtClean="0"/>
              <a:t>Proposer un plan de formation qui réponde aux attentes et qui soit adapté aux disponibilités des acteurs.</a:t>
            </a:r>
          </a:p>
          <a:p>
            <a:pPr marL="457200" indent="-457200">
              <a:buFont typeface="+mj-lt"/>
              <a:buAutoNum type="arabicParenR"/>
            </a:pPr>
            <a:endParaRPr lang="fr-FR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fr-FR" sz="2000" dirty="0" smtClean="0"/>
              <a:t>Connecter le PQR au projet fédéral tout en respectant les contraintes du territoire.</a:t>
            </a:r>
            <a:endParaRPr lang="fr-FR" sz="8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3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95936" y="1000109"/>
            <a:ext cx="4824536" cy="428628"/>
          </a:xfrm>
        </p:spPr>
        <p:txBody>
          <a:bodyPr/>
          <a:lstStyle/>
          <a:p>
            <a:r>
              <a:rPr lang="fr-FR" sz="2400" dirty="0" smtClean="0"/>
              <a:t>Présentation du PQR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30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Sous-titre 2"/>
          <p:cNvSpPr txBox="1">
            <a:spLocks/>
          </p:cNvSpPr>
          <p:nvPr/>
        </p:nvSpPr>
        <p:spPr>
          <a:xfrm>
            <a:off x="463430" y="2420888"/>
            <a:ext cx="785818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A51A1"/>
              </a:buClr>
              <a:buSzTx/>
              <a:buFont typeface="Wingdings" pitchFamily="2" charset="2"/>
              <a:buChar char=""/>
              <a:tabLst/>
              <a:defRPr sz="2400" b="1" kern="120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b="1" kern="1200">
                <a:solidFill>
                  <a:srgbClr val="FF7F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SzPct val="150000"/>
              <a:buNone/>
            </a:pPr>
            <a:r>
              <a:rPr lang="fr-FR" sz="2800" dirty="0" smtClean="0"/>
              <a:t>Fiches </a:t>
            </a:r>
          </a:p>
          <a:p>
            <a:pPr marL="0" indent="0" algn="ctr">
              <a:lnSpc>
                <a:spcPct val="150000"/>
              </a:lnSpc>
              <a:buSzPct val="150000"/>
              <a:buNone/>
            </a:pPr>
            <a:r>
              <a:rPr lang="fr-FR" sz="2800" dirty="0" smtClean="0"/>
              <a:t>actions de formation</a:t>
            </a:r>
          </a:p>
          <a:p>
            <a:pPr marL="0" indent="0">
              <a:lnSpc>
                <a:spcPct val="150000"/>
              </a:lnSpc>
              <a:buSzPct val="150000"/>
              <a:buNone/>
            </a:pPr>
            <a:endParaRPr lang="fr-FR" sz="3200" dirty="0" smtClean="0"/>
          </a:p>
          <a:p>
            <a:pPr marL="7938" lvl="1" indent="0">
              <a:buSzPct val="150000"/>
              <a:buNone/>
            </a:pPr>
            <a:endParaRPr lang="fr-FR" dirty="0">
              <a:solidFill>
                <a:srgbClr val="0A50A1"/>
              </a:solidFill>
            </a:endParaRPr>
          </a:p>
          <a:p>
            <a:pPr marL="976313" lvl="1" indent="0">
              <a:buSzPct val="150000"/>
              <a:buNone/>
            </a:pPr>
            <a:endParaRPr lang="fr-FR" dirty="0">
              <a:solidFill>
                <a:srgbClr val="0A50A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1000109"/>
            <a:ext cx="8280920" cy="428628"/>
          </a:xfrm>
        </p:spPr>
        <p:txBody>
          <a:bodyPr/>
          <a:lstStyle/>
          <a:p>
            <a:r>
              <a:rPr lang="fr-FR" sz="2400" dirty="0" smtClean="0"/>
              <a:t>Proposition de fiches actions de formation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31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4273389274"/>
              </p:ext>
            </p:extLst>
          </p:nvPr>
        </p:nvGraphicFramePr>
        <p:xfrm>
          <a:off x="1043608" y="1988840"/>
          <a:ext cx="6912768" cy="4137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0780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1000109"/>
            <a:ext cx="8280920" cy="428628"/>
          </a:xfrm>
        </p:spPr>
        <p:txBody>
          <a:bodyPr/>
          <a:lstStyle/>
          <a:p>
            <a:r>
              <a:rPr lang="fr-FR" sz="2400" dirty="0"/>
              <a:t>Proposition de fiches actions de formation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32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1147461114"/>
              </p:ext>
            </p:extLst>
          </p:nvPr>
        </p:nvGraphicFramePr>
        <p:xfrm>
          <a:off x="755576" y="2060848"/>
          <a:ext cx="7056784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3106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000109"/>
            <a:ext cx="8784976" cy="428628"/>
          </a:xfrm>
        </p:spPr>
        <p:txBody>
          <a:bodyPr/>
          <a:lstStyle/>
          <a:p>
            <a:pPr lvl="0"/>
            <a:r>
              <a:rPr lang="fr-FR" sz="2400" dirty="0" smtClean="0"/>
              <a:t>1.1 Développer </a:t>
            </a:r>
            <a:r>
              <a:rPr lang="fr-FR" sz="2400" dirty="0"/>
              <a:t>ses ressources </a:t>
            </a:r>
            <a:r>
              <a:rPr lang="fr-FR" sz="2400" dirty="0" smtClean="0"/>
              <a:t>financières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33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Zone de texte 47"/>
          <p:cNvSpPr txBox="1">
            <a:spLocks noChangeArrowheads="1" noChangeShapeType="1"/>
          </p:cNvSpPr>
          <p:nvPr/>
        </p:nvSpPr>
        <p:spPr bwMode="auto">
          <a:xfrm>
            <a:off x="467544" y="1803282"/>
            <a:ext cx="7488832" cy="1697726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7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195" tIns="36195" rIns="36195" bIns="36195" anchor="t" anchorCtr="0" upright="1">
            <a:noAutofit/>
          </a:bodyPr>
          <a:lstStyle/>
          <a:p>
            <a:pPr marL="101600" algn="just">
              <a:spcAft>
                <a:spcPts val="0"/>
              </a:spcAft>
            </a:pPr>
            <a:r>
              <a:rPr lang="fr-FR" dirty="0">
                <a:latin typeface="Impact"/>
                <a:ea typeface="Times"/>
                <a:cs typeface="Century Gothic"/>
              </a:rPr>
              <a:t>Objectifs</a:t>
            </a:r>
          </a:p>
          <a:p>
            <a:pPr algn="just">
              <a:spcAft>
                <a:spcPts val="0"/>
              </a:spcAft>
            </a:pPr>
            <a:r>
              <a:rPr lang="fr-FR" sz="1400" dirty="0">
                <a:effectLst/>
                <a:latin typeface="Verdana"/>
                <a:ea typeface="Times New Roman"/>
                <a:cs typeface="Century Gothic"/>
              </a:rPr>
              <a:t> </a:t>
            </a: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Etre capable d’identifier et d’entretenir la relation avec les différents partenaires.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Connaître les différentes modalités des financements privés et publics.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Savoir remplir un dossier de subvention</a:t>
            </a:r>
            <a:r>
              <a:rPr lang="fr-FR" sz="1400" dirty="0" smtClean="0">
                <a:effectLst/>
                <a:latin typeface="Verdana"/>
                <a:ea typeface="Times"/>
                <a:cs typeface="Arial"/>
              </a:rPr>
              <a:t>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</p:txBody>
      </p:sp>
      <p:sp>
        <p:nvSpPr>
          <p:cNvPr id="10" name="Zone de texte 43"/>
          <p:cNvSpPr txBox="1">
            <a:spLocks noChangeArrowheads="1"/>
          </p:cNvSpPr>
          <p:nvPr/>
        </p:nvSpPr>
        <p:spPr bwMode="auto">
          <a:xfrm>
            <a:off x="467544" y="3933056"/>
            <a:ext cx="2337786" cy="360040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fr-FR" sz="1400" b="1" dirty="0">
                <a:effectLst/>
                <a:latin typeface="Verdana"/>
                <a:ea typeface="Times New Roman"/>
                <a:cs typeface="Century Gothic"/>
              </a:rPr>
              <a:t>Publics : </a:t>
            </a:r>
            <a:r>
              <a:rPr lang="fr-FR" sz="1400" dirty="0">
                <a:effectLst/>
                <a:latin typeface="Verdana"/>
                <a:ea typeface="Times New Roman"/>
                <a:cs typeface="Century Gothic"/>
              </a:rPr>
              <a:t>Dirigeants</a:t>
            </a:r>
            <a:endParaRPr lang="fr-FR" sz="1600" dirty="0">
              <a:effectLst/>
              <a:latin typeface="Verdana"/>
              <a:ea typeface="Times New Roman"/>
              <a:cs typeface="Century Gothic"/>
            </a:endParaRPr>
          </a:p>
        </p:txBody>
      </p:sp>
      <p:sp>
        <p:nvSpPr>
          <p:cNvPr id="11" name="Zone de texte 46"/>
          <p:cNvSpPr txBox="1">
            <a:spLocks noChangeArrowheads="1"/>
          </p:cNvSpPr>
          <p:nvPr/>
        </p:nvSpPr>
        <p:spPr bwMode="auto">
          <a:xfrm>
            <a:off x="3487926" y="3933305"/>
            <a:ext cx="1948170" cy="359791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marL="990600" indent="-889000" algn="ctr">
              <a:spcAft>
                <a:spcPts val="0"/>
              </a:spcAft>
            </a:pPr>
            <a:r>
              <a:rPr lang="fr-FR" sz="1400" b="1">
                <a:effectLst/>
                <a:latin typeface="Verdana"/>
                <a:ea typeface="Times New Roman"/>
                <a:cs typeface="Century Gothic"/>
              </a:rPr>
              <a:t>Format : </a:t>
            </a:r>
            <a:r>
              <a:rPr lang="fr-FR" sz="1400">
                <a:effectLst/>
                <a:latin typeface="Verdana"/>
                <a:ea typeface="Times New Roman"/>
                <a:cs typeface="Century Gothic"/>
              </a:rPr>
              <a:t>Stage</a:t>
            </a:r>
            <a:endParaRPr lang="fr-FR" sz="1600">
              <a:effectLst/>
              <a:latin typeface="Verdana"/>
              <a:ea typeface="Times New Roman"/>
              <a:cs typeface="Century Gothic"/>
            </a:endParaRPr>
          </a:p>
        </p:txBody>
      </p:sp>
      <p:sp>
        <p:nvSpPr>
          <p:cNvPr id="12" name="Zone de texte 48"/>
          <p:cNvSpPr txBox="1">
            <a:spLocks noChangeArrowheads="1"/>
          </p:cNvSpPr>
          <p:nvPr/>
        </p:nvSpPr>
        <p:spPr bwMode="auto">
          <a:xfrm>
            <a:off x="6156176" y="3933305"/>
            <a:ext cx="1800200" cy="359791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marL="990600" indent="-889000" algn="just">
              <a:spcAft>
                <a:spcPts val="0"/>
              </a:spcAft>
            </a:pPr>
            <a:r>
              <a:rPr lang="fr-FR" sz="1400" b="1">
                <a:effectLst/>
                <a:latin typeface="Verdana"/>
                <a:ea typeface="Times New Roman"/>
                <a:cs typeface="Century Gothic"/>
              </a:rPr>
              <a:t>Durée :</a:t>
            </a:r>
            <a:r>
              <a:rPr lang="fr-FR" sz="1400">
                <a:effectLst/>
                <a:latin typeface="Verdana"/>
                <a:ea typeface="Times New Roman"/>
                <a:cs typeface="Century Gothic"/>
              </a:rPr>
              <a:t> 1 jour</a:t>
            </a:r>
            <a:endParaRPr lang="fr-FR" sz="1600">
              <a:effectLst/>
              <a:latin typeface="Verdana"/>
              <a:ea typeface="Times New Roman"/>
              <a:cs typeface="Century Gothic"/>
            </a:endParaRPr>
          </a:p>
        </p:txBody>
      </p:sp>
      <p:sp>
        <p:nvSpPr>
          <p:cNvPr id="13" name="Zone de texte 45"/>
          <p:cNvSpPr txBox="1">
            <a:spLocks noChangeArrowheads="1"/>
          </p:cNvSpPr>
          <p:nvPr/>
        </p:nvSpPr>
        <p:spPr bwMode="auto">
          <a:xfrm>
            <a:off x="427860" y="4797152"/>
            <a:ext cx="7528515" cy="1704206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marL="101600" algn="just">
              <a:spcAft>
                <a:spcPts val="0"/>
              </a:spcAft>
            </a:pPr>
            <a:r>
              <a:rPr lang="fr-FR" dirty="0">
                <a:effectLst/>
                <a:latin typeface="Impact"/>
                <a:ea typeface="Times"/>
                <a:cs typeface="Century Gothic"/>
              </a:rPr>
              <a:t>Modalités pédagogiques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algn="just">
              <a:spcAft>
                <a:spcPts val="0"/>
              </a:spcAf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 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En semaine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En soirée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A moins de 50 km des clubs ; 100 km maximum</a:t>
            </a:r>
            <a:r>
              <a:rPr lang="fr-FR" sz="1400" dirty="0" smtClean="0">
                <a:effectLst/>
                <a:latin typeface="Verdana"/>
                <a:ea typeface="Times"/>
                <a:cs typeface="Arial"/>
              </a:rPr>
              <a:t>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482499" y="3249042"/>
            <a:ext cx="553998" cy="172806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DIRIGEANTS</a:t>
            </a:r>
            <a:endParaRPr lang="fr-F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46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000109"/>
            <a:ext cx="8784976" cy="428628"/>
          </a:xfrm>
        </p:spPr>
        <p:txBody>
          <a:bodyPr/>
          <a:lstStyle/>
          <a:p>
            <a:pPr lvl="0"/>
            <a:r>
              <a:rPr lang="fr-FR" sz="2400" dirty="0" smtClean="0"/>
              <a:t>1.1 Développer </a:t>
            </a:r>
            <a:r>
              <a:rPr lang="fr-FR" sz="2400" dirty="0"/>
              <a:t>ses ressources </a:t>
            </a:r>
            <a:r>
              <a:rPr lang="fr-FR" sz="2400" dirty="0" smtClean="0"/>
              <a:t>financières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34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Zone de texte 41"/>
          <p:cNvSpPr txBox="1">
            <a:spLocks noChangeArrowheads="1"/>
          </p:cNvSpPr>
          <p:nvPr/>
        </p:nvSpPr>
        <p:spPr bwMode="auto">
          <a:xfrm>
            <a:off x="395536" y="1735573"/>
            <a:ext cx="7920880" cy="5077803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marL="101600" algn="just">
              <a:spcAft>
                <a:spcPts val="0"/>
              </a:spcAft>
            </a:pPr>
            <a:r>
              <a:rPr lang="fr-FR" dirty="0">
                <a:effectLst/>
                <a:latin typeface="Impact"/>
                <a:ea typeface="Times"/>
                <a:cs typeface="Century Gothic"/>
              </a:rPr>
              <a:t>Programme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180975" algn="just">
              <a:spcAft>
                <a:spcPts val="0"/>
              </a:spcAf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  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61950" indent="-361950" algn="just">
              <a:spcAft>
                <a:spcPts val="0"/>
              </a:spcAft>
              <a:buFont typeface="Wingdings" pitchFamily="2" charset="2"/>
              <a:buChar char="§"/>
              <a:tabLst>
                <a:tab pos="180975" algn="l"/>
              </a:tabLst>
            </a:pPr>
            <a:r>
              <a:rPr lang="fr-FR" sz="1400" b="1" dirty="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L’évolution du partenariat entre les financeurs publics et les associations :</a:t>
            </a: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Les dispositifs nationaux et locaux concernés par le soutien aux associations.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De la logique de « guichet » à la mise en place d’un partenariat.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Le projet au service de l’intérêt général.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800100" algn="just">
              <a:spcAft>
                <a:spcPts val="0"/>
              </a:spcAf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 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61950" indent="-361950" algn="just">
              <a:buFont typeface="Wingdings" pitchFamily="2" charset="2"/>
              <a:buChar char="§"/>
              <a:tabLst>
                <a:tab pos="180975" algn="l"/>
              </a:tabLst>
            </a:pPr>
            <a:r>
              <a:rPr lang="fr-FR" sz="1400" b="1" dirty="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dossier unique de subvention (COSA) :</a:t>
            </a: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L’identification des attentes des financeurs.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La définition des actions sur lesquelles l’association peut solliciter un financeur.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Analyse détaillée du contenu du dossier COSA.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Identifier et communiquer sur les éléments clés d’une action (ou d’un projet).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457200" algn="just">
              <a:spcAft>
                <a:spcPts val="0"/>
              </a:spcAft>
            </a:pPr>
            <a:r>
              <a:rPr lang="fr-FR" dirty="0">
                <a:effectLst/>
                <a:latin typeface="Arial"/>
                <a:ea typeface="Times"/>
                <a:cs typeface="Arial"/>
              </a:rPr>
              <a:t> 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61950" indent="-361950" algn="just">
              <a:spcAft>
                <a:spcPts val="0"/>
              </a:spcAft>
              <a:buFont typeface="Wingdings" pitchFamily="2" charset="2"/>
              <a:buChar char="§"/>
              <a:tabLst>
                <a:tab pos="180975" algn="l"/>
              </a:tabLst>
            </a:pPr>
            <a:r>
              <a:rPr lang="fr-FR" sz="1400" b="1" dirty="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Réalisation de la trame globale du dossier de partenariat :</a:t>
            </a: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Organisation du dossier : méthodologie.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Description du projet.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Propositions de partenariats (publics/privés) de l’association.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Estimation budgétaire.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914400" algn="just">
              <a:spcAft>
                <a:spcPts val="0"/>
              </a:spcAf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 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61950" indent="-361950" algn="just">
              <a:spcAft>
                <a:spcPts val="0"/>
              </a:spcAft>
              <a:buFont typeface="Wingdings" pitchFamily="2" charset="2"/>
              <a:buChar char="§"/>
              <a:tabLst>
                <a:tab pos="180975" algn="l"/>
              </a:tabLst>
            </a:pPr>
            <a:r>
              <a:rPr lang="fr-FR" sz="1400" b="1" dirty="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Conseils et astuces :</a:t>
            </a: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Le fond et la forme du dossier.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La diffusion du dossier.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Exemples de dossier de partenariat</a:t>
            </a:r>
            <a:r>
              <a:rPr lang="fr-FR" sz="1400" dirty="0" smtClean="0">
                <a:effectLst/>
                <a:latin typeface="Verdana"/>
                <a:ea typeface="Times"/>
                <a:cs typeface="Arial"/>
              </a:rPr>
              <a:t>.</a:t>
            </a:r>
            <a:endParaRPr lang="fr-FR" sz="1100" dirty="0">
              <a:effectLst/>
              <a:latin typeface="Arial"/>
              <a:ea typeface="Times"/>
              <a:cs typeface="Century Gothic"/>
            </a:endParaRPr>
          </a:p>
          <a:p>
            <a:pPr marL="101600" algn="just">
              <a:spcBef>
                <a:spcPts val="1200"/>
              </a:spcBef>
              <a:spcAft>
                <a:spcPts val="0"/>
              </a:spcAft>
            </a:pPr>
            <a:r>
              <a:rPr lang="fr-FR" sz="1100" b="1" dirty="0">
                <a:effectLst/>
                <a:latin typeface="Arial"/>
                <a:ea typeface="Times"/>
                <a:cs typeface="Century Gothic"/>
              </a:rPr>
              <a:t> </a:t>
            </a:r>
            <a:endParaRPr lang="fr-FR" sz="1100" dirty="0">
              <a:effectLst/>
              <a:latin typeface="Arial"/>
              <a:ea typeface="Times"/>
              <a:cs typeface="Century Gothic"/>
            </a:endParaRPr>
          </a:p>
          <a:p>
            <a:pPr marL="101600" algn="just">
              <a:spcBef>
                <a:spcPts val="1200"/>
              </a:spcBef>
              <a:spcAft>
                <a:spcPts val="0"/>
              </a:spcAft>
            </a:pPr>
            <a:r>
              <a:rPr lang="fr-FR" sz="900" dirty="0">
                <a:solidFill>
                  <a:srgbClr val="FF7F00"/>
                </a:solidFill>
                <a:effectLst/>
                <a:latin typeface="Arial"/>
                <a:ea typeface="Times"/>
                <a:cs typeface="Century Gothic"/>
              </a:rPr>
              <a:t> </a:t>
            </a:r>
            <a:endParaRPr lang="fr-FR" sz="1100" dirty="0">
              <a:effectLst/>
              <a:latin typeface="Arial"/>
              <a:ea typeface="Times"/>
              <a:cs typeface="Century Gothic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8482499" y="3249042"/>
            <a:ext cx="553998" cy="172806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DIRIGEANTS</a:t>
            </a:r>
            <a:endParaRPr lang="fr-F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99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000109"/>
            <a:ext cx="8784976" cy="428628"/>
          </a:xfrm>
        </p:spPr>
        <p:txBody>
          <a:bodyPr/>
          <a:lstStyle/>
          <a:p>
            <a:r>
              <a:rPr lang="fr-FR" sz="2400" dirty="0" smtClean="0"/>
              <a:t>1.2 </a:t>
            </a:r>
            <a:r>
              <a:rPr lang="fr-FR" sz="2400" dirty="0"/>
              <a:t>Dynamiser son équipe de </a:t>
            </a:r>
            <a:r>
              <a:rPr lang="fr-FR" sz="2400" dirty="0" smtClean="0"/>
              <a:t>bénévoles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35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Zone de texte 43"/>
          <p:cNvSpPr txBox="1">
            <a:spLocks noChangeArrowheads="1"/>
          </p:cNvSpPr>
          <p:nvPr/>
        </p:nvSpPr>
        <p:spPr bwMode="auto">
          <a:xfrm>
            <a:off x="467544" y="3933056"/>
            <a:ext cx="2337786" cy="360040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fr-FR" sz="1400" b="1" dirty="0">
                <a:effectLst/>
                <a:latin typeface="Verdana"/>
                <a:ea typeface="Times New Roman"/>
                <a:cs typeface="Century Gothic"/>
              </a:rPr>
              <a:t>Publics : </a:t>
            </a:r>
            <a:r>
              <a:rPr lang="fr-FR" sz="1400" dirty="0">
                <a:effectLst/>
                <a:latin typeface="Verdana"/>
                <a:ea typeface="Times New Roman"/>
                <a:cs typeface="Century Gothic"/>
              </a:rPr>
              <a:t>Dirigeants</a:t>
            </a:r>
            <a:endParaRPr lang="fr-FR" sz="1600" dirty="0">
              <a:effectLst/>
              <a:latin typeface="Verdana"/>
              <a:ea typeface="Times New Roman"/>
              <a:cs typeface="Century Gothic"/>
            </a:endParaRPr>
          </a:p>
        </p:txBody>
      </p:sp>
      <p:sp>
        <p:nvSpPr>
          <p:cNvPr id="11" name="Zone de texte 46"/>
          <p:cNvSpPr txBox="1">
            <a:spLocks noChangeArrowheads="1"/>
          </p:cNvSpPr>
          <p:nvPr/>
        </p:nvSpPr>
        <p:spPr bwMode="auto">
          <a:xfrm>
            <a:off x="3487926" y="3933305"/>
            <a:ext cx="1948170" cy="359791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marL="990600" indent="-889000" algn="ctr">
              <a:spcAft>
                <a:spcPts val="0"/>
              </a:spcAft>
            </a:pPr>
            <a:r>
              <a:rPr lang="fr-FR" sz="1400" b="1">
                <a:effectLst/>
                <a:latin typeface="Verdana"/>
                <a:ea typeface="Times New Roman"/>
                <a:cs typeface="Century Gothic"/>
              </a:rPr>
              <a:t>Format : </a:t>
            </a:r>
            <a:r>
              <a:rPr lang="fr-FR" sz="1400">
                <a:effectLst/>
                <a:latin typeface="Verdana"/>
                <a:ea typeface="Times New Roman"/>
                <a:cs typeface="Century Gothic"/>
              </a:rPr>
              <a:t>Stage</a:t>
            </a:r>
            <a:endParaRPr lang="fr-FR" sz="1600">
              <a:effectLst/>
              <a:latin typeface="Verdana"/>
              <a:ea typeface="Times New Roman"/>
              <a:cs typeface="Century Gothic"/>
            </a:endParaRPr>
          </a:p>
        </p:txBody>
      </p:sp>
      <p:sp>
        <p:nvSpPr>
          <p:cNvPr id="12" name="Zone de texte 48"/>
          <p:cNvSpPr txBox="1">
            <a:spLocks noChangeArrowheads="1"/>
          </p:cNvSpPr>
          <p:nvPr/>
        </p:nvSpPr>
        <p:spPr bwMode="auto">
          <a:xfrm>
            <a:off x="6156176" y="3933305"/>
            <a:ext cx="1800200" cy="359791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marL="990600" indent="-889000" algn="just">
              <a:spcAft>
                <a:spcPts val="0"/>
              </a:spcAft>
            </a:pPr>
            <a:r>
              <a:rPr lang="fr-FR" sz="1400" b="1">
                <a:effectLst/>
                <a:latin typeface="Verdana"/>
                <a:ea typeface="Times New Roman"/>
                <a:cs typeface="Century Gothic"/>
              </a:rPr>
              <a:t>Durée :</a:t>
            </a:r>
            <a:r>
              <a:rPr lang="fr-FR" sz="1400">
                <a:effectLst/>
                <a:latin typeface="Verdana"/>
                <a:ea typeface="Times New Roman"/>
                <a:cs typeface="Century Gothic"/>
              </a:rPr>
              <a:t> 1 jour</a:t>
            </a:r>
            <a:endParaRPr lang="fr-FR" sz="1600">
              <a:effectLst/>
              <a:latin typeface="Verdana"/>
              <a:ea typeface="Times New Roman"/>
              <a:cs typeface="Century Gothic"/>
            </a:endParaRPr>
          </a:p>
        </p:txBody>
      </p:sp>
      <p:sp>
        <p:nvSpPr>
          <p:cNvPr id="13" name="Zone de texte 45"/>
          <p:cNvSpPr txBox="1">
            <a:spLocks noChangeArrowheads="1"/>
          </p:cNvSpPr>
          <p:nvPr/>
        </p:nvSpPr>
        <p:spPr bwMode="auto">
          <a:xfrm>
            <a:off x="427860" y="4869160"/>
            <a:ext cx="7528515" cy="1440160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marL="101600" algn="just">
              <a:spcAft>
                <a:spcPts val="0"/>
              </a:spcAft>
            </a:pPr>
            <a:r>
              <a:rPr lang="fr-FR" dirty="0">
                <a:effectLst/>
                <a:latin typeface="Impact"/>
                <a:ea typeface="Times"/>
                <a:cs typeface="Century Gothic"/>
              </a:rPr>
              <a:t>Modalités pédagogiques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algn="just">
              <a:spcAft>
                <a:spcPts val="0"/>
              </a:spcAf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 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En semaine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En soirée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A moins de 50 km des clubs ; 100 km maximum</a:t>
            </a:r>
            <a:r>
              <a:rPr lang="fr-FR" sz="1400" dirty="0" smtClean="0">
                <a:effectLst/>
                <a:latin typeface="Verdana"/>
                <a:ea typeface="Times"/>
                <a:cs typeface="Arial"/>
              </a:rPr>
              <a:t>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</p:txBody>
      </p:sp>
      <p:sp>
        <p:nvSpPr>
          <p:cNvPr id="14" name="Zone de texte 70"/>
          <p:cNvSpPr txBox="1">
            <a:spLocks noChangeArrowheads="1" noChangeShapeType="1"/>
          </p:cNvSpPr>
          <p:nvPr/>
        </p:nvSpPr>
        <p:spPr bwMode="auto">
          <a:xfrm>
            <a:off x="427860" y="1772816"/>
            <a:ext cx="7528516" cy="1584176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7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195" tIns="36195" rIns="36195" bIns="36195" anchor="t" anchorCtr="0" upright="1">
            <a:noAutofit/>
          </a:bodyPr>
          <a:lstStyle/>
          <a:p>
            <a:pPr marL="101600" algn="just">
              <a:spcBef>
                <a:spcPts val="1200"/>
              </a:spcBef>
              <a:spcAft>
                <a:spcPts val="0"/>
              </a:spcAft>
            </a:pPr>
            <a:r>
              <a:rPr lang="fr-FR" dirty="0">
                <a:effectLst/>
                <a:latin typeface="Impact"/>
                <a:ea typeface="Times"/>
                <a:cs typeface="Century Gothic"/>
              </a:rPr>
              <a:t>Objectifs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algn="just">
              <a:spcAft>
                <a:spcPts val="0"/>
              </a:spcAft>
            </a:pPr>
            <a:r>
              <a:rPr lang="fr-FR" sz="1400" dirty="0">
                <a:effectLst/>
                <a:latin typeface="Verdana"/>
                <a:ea typeface="Times New Roman"/>
                <a:cs typeface="Century Gothic"/>
              </a:rPr>
              <a:t> </a:t>
            </a:r>
            <a:endParaRPr lang="fr-FR" sz="1400" dirty="0" smtClean="0">
              <a:effectLst/>
              <a:latin typeface="Verdana"/>
              <a:ea typeface="Times New Roman"/>
              <a:cs typeface="Century Gothic"/>
            </a:endParaRPr>
          </a:p>
          <a:p>
            <a:pPr marL="342900" indent="-342900" algn="just"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latin typeface="Verdana"/>
                <a:ea typeface="Times"/>
                <a:cs typeface="Arial"/>
              </a:rPr>
              <a:t>Savoir conduire une réunion.</a:t>
            </a:r>
          </a:p>
          <a:p>
            <a:pPr marL="342900" indent="-342900" algn="just"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latin typeface="Verdana"/>
                <a:ea typeface="Times"/>
                <a:cs typeface="Arial"/>
              </a:rPr>
              <a:t>Etre </a:t>
            </a:r>
            <a:r>
              <a:rPr lang="fr-FR" sz="1400" dirty="0">
                <a:latin typeface="Verdana"/>
                <a:ea typeface="Times"/>
                <a:cs typeface="Arial"/>
              </a:rPr>
              <a:t>capable de mobiliser de nouveaux bénévoles.</a:t>
            </a:r>
          </a:p>
          <a:p>
            <a:pPr marL="342900" indent="-342900" algn="just"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latin typeface="Verdana"/>
                <a:ea typeface="Times"/>
                <a:cs typeface="Arial"/>
              </a:rPr>
              <a:t>Dynamiser son équipe de bénévoles autour de nouveaux projets.</a:t>
            </a:r>
          </a:p>
          <a:p>
            <a:pPr marL="342900" indent="-342900" algn="just"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latin typeface="Verdana"/>
                <a:ea typeface="Times"/>
                <a:cs typeface="Arial"/>
              </a:rPr>
              <a:t>Savoir accueillir et fidéliser de nouveaux pratiquants</a:t>
            </a:r>
            <a:r>
              <a:rPr lang="fr-FR" sz="1400" dirty="0" smtClean="0">
                <a:latin typeface="Verdana"/>
                <a:ea typeface="Times"/>
                <a:cs typeface="Arial"/>
              </a:rPr>
              <a:t>.</a:t>
            </a:r>
            <a:endParaRPr lang="fr-FR" sz="1400" dirty="0">
              <a:latin typeface="Verdana"/>
              <a:ea typeface="Times"/>
              <a:cs typeface="Arial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8482499" y="3249042"/>
            <a:ext cx="553998" cy="172806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DIRIGEANTS</a:t>
            </a:r>
            <a:endParaRPr lang="fr-F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88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000109"/>
            <a:ext cx="8784976" cy="428628"/>
          </a:xfrm>
        </p:spPr>
        <p:txBody>
          <a:bodyPr/>
          <a:lstStyle/>
          <a:p>
            <a:r>
              <a:rPr lang="fr-FR" sz="2400" dirty="0" smtClean="0"/>
              <a:t>1.2 </a:t>
            </a:r>
            <a:r>
              <a:rPr lang="fr-FR" sz="2400" dirty="0"/>
              <a:t>Dynamiser son équipe de </a:t>
            </a:r>
            <a:r>
              <a:rPr lang="fr-FR" sz="2400" dirty="0" smtClean="0"/>
              <a:t>bénévoles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36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5" name="Zone de texte 71"/>
          <p:cNvSpPr txBox="1">
            <a:spLocks noChangeArrowheads="1"/>
          </p:cNvSpPr>
          <p:nvPr/>
        </p:nvSpPr>
        <p:spPr bwMode="auto">
          <a:xfrm>
            <a:off x="395536" y="1700808"/>
            <a:ext cx="7704856" cy="5085184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marL="101600" algn="just">
              <a:spcAft>
                <a:spcPts val="0"/>
              </a:spcAft>
            </a:pPr>
            <a:r>
              <a:rPr lang="fr-FR" sz="2000" dirty="0" smtClean="0">
                <a:effectLst/>
                <a:latin typeface="Impact"/>
                <a:ea typeface="Times"/>
                <a:cs typeface="Century Gothic"/>
              </a:rPr>
              <a:t>Programme</a:t>
            </a:r>
            <a:endParaRPr lang="fr-FR" sz="2000" dirty="0">
              <a:latin typeface="Arial"/>
              <a:ea typeface="Times"/>
              <a:cs typeface="Century Gothic"/>
            </a:endParaRPr>
          </a:p>
          <a:p>
            <a:pPr marL="361950" indent="-361950" algn="just">
              <a:spcAft>
                <a:spcPts val="0"/>
              </a:spcAft>
              <a:buFont typeface="Wingdings" pitchFamily="2" charset="2"/>
              <a:buChar char="§"/>
            </a:pPr>
            <a:r>
              <a:rPr lang="fr-FR" sz="1400" b="1" dirty="0" smtClean="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fr-FR" sz="1400" b="1" dirty="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conduite de réunion :</a:t>
            </a: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Quel type de réunion pour quel message et quels participants ?</a:t>
            </a:r>
            <a:endParaRPr lang="fr-FR" sz="1400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Principes d’animation de réunion.</a:t>
            </a:r>
            <a:endParaRPr lang="fr-FR" sz="1400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Effets sur les participants et phénomènes de groupes :</a:t>
            </a:r>
            <a:endParaRPr lang="fr-FR" sz="1400" dirty="0">
              <a:effectLst/>
              <a:latin typeface="Arial"/>
              <a:ea typeface="Times"/>
              <a:cs typeface="Century Gothic"/>
            </a:endParaRPr>
          </a:p>
          <a:p>
            <a:pPr marL="1323975" indent="-228600" algn="just">
              <a:spcAft>
                <a:spcPts val="0"/>
              </a:spcAft>
              <a:tabLst>
                <a:tab pos="1323975" algn="l"/>
              </a:tabLst>
            </a:pPr>
            <a:r>
              <a:rPr lang="fr-FR" sz="1400" dirty="0" smtClean="0">
                <a:effectLst/>
                <a:latin typeface="Verdana"/>
                <a:ea typeface="Times"/>
                <a:cs typeface="Arial"/>
              </a:rPr>
              <a:t>- La </a:t>
            </a:r>
            <a:r>
              <a:rPr lang="fr-FR" sz="1400" dirty="0">
                <a:effectLst/>
                <a:latin typeface="Verdana"/>
                <a:ea typeface="Times"/>
                <a:cs typeface="Arial"/>
              </a:rPr>
              <a:t>peur du groupe.</a:t>
            </a:r>
            <a:endParaRPr lang="fr-FR" sz="1400" dirty="0">
              <a:effectLst/>
              <a:latin typeface="Arial"/>
              <a:ea typeface="Times"/>
              <a:cs typeface="Century Gothic"/>
            </a:endParaRPr>
          </a:p>
          <a:p>
            <a:pPr marL="1323975" indent="-228600" algn="just">
              <a:spcAft>
                <a:spcPts val="0"/>
              </a:spcAft>
              <a:tabLst>
                <a:tab pos="1323975" algn="l"/>
              </a:tabLst>
            </a:pPr>
            <a:r>
              <a:rPr lang="fr-FR" sz="1400" dirty="0" smtClean="0">
                <a:effectLst/>
                <a:latin typeface="Verdana"/>
                <a:ea typeface="Times"/>
                <a:cs typeface="Arial"/>
              </a:rPr>
              <a:t>- La </a:t>
            </a:r>
            <a:r>
              <a:rPr lang="fr-FR" sz="1400" dirty="0">
                <a:effectLst/>
                <a:latin typeface="Verdana"/>
                <a:ea typeface="Times"/>
                <a:cs typeface="Arial"/>
              </a:rPr>
              <a:t>mise en place de rôles au sein du groupe.</a:t>
            </a:r>
            <a:endParaRPr lang="fr-FR" sz="1400" dirty="0">
              <a:effectLst/>
              <a:latin typeface="Arial"/>
              <a:ea typeface="Times"/>
              <a:cs typeface="Century Gothic"/>
            </a:endParaRPr>
          </a:p>
          <a:p>
            <a:pPr marL="1323975" indent="-228600" algn="just">
              <a:spcAft>
                <a:spcPts val="0"/>
              </a:spcAft>
              <a:tabLst>
                <a:tab pos="1323975" algn="l"/>
              </a:tabLst>
            </a:pPr>
            <a:r>
              <a:rPr lang="fr-FR" sz="1400" dirty="0" smtClean="0">
                <a:effectLst/>
                <a:latin typeface="Verdana"/>
                <a:ea typeface="Times"/>
                <a:cs typeface="Arial"/>
              </a:rPr>
              <a:t>- La </a:t>
            </a:r>
            <a:r>
              <a:rPr lang="fr-FR" sz="1400" dirty="0">
                <a:effectLst/>
                <a:latin typeface="Verdana"/>
                <a:ea typeface="Times"/>
                <a:cs typeface="Arial"/>
              </a:rPr>
              <a:t>tendance au conformisme.</a:t>
            </a:r>
            <a:endParaRPr lang="fr-FR" sz="1400" dirty="0">
              <a:effectLst/>
              <a:latin typeface="Arial"/>
              <a:ea typeface="Times"/>
              <a:cs typeface="Century Gothic"/>
            </a:endParaRPr>
          </a:p>
          <a:p>
            <a:pPr marL="1323975" algn="just">
              <a:spcAft>
                <a:spcPts val="0"/>
              </a:spcAf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 </a:t>
            </a:r>
            <a:endParaRPr lang="fr-FR" sz="1400" dirty="0">
              <a:effectLst/>
              <a:latin typeface="Arial"/>
              <a:ea typeface="Times"/>
              <a:cs typeface="Century Gothic"/>
            </a:endParaRPr>
          </a:p>
          <a:p>
            <a:pPr marL="360363" indent="-360363" algn="just">
              <a:spcAft>
                <a:spcPts val="0"/>
              </a:spcAft>
              <a:buFont typeface="Wingdings" pitchFamily="2" charset="2"/>
              <a:buChar char="§"/>
              <a:tabLst>
                <a:tab pos="265113" algn="l"/>
              </a:tabLst>
            </a:pPr>
            <a:r>
              <a:rPr lang="fr-FR" sz="1400" b="1" dirty="0" smtClean="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Les </a:t>
            </a:r>
            <a:r>
              <a:rPr lang="fr-FR" sz="1400" b="1" dirty="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leviers </a:t>
            </a:r>
            <a:r>
              <a:rPr lang="fr-FR" sz="1400" b="1" dirty="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</a:t>
            </a:r>
            <a:r>
              <a:rPr lang="fr-FR" sz="1400" b="1" dirty="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la motivation des bénévoles :</a:t>
            </a: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La motivation et l’implication des bénévoles.</a:t>
            </a:r>
            <a:endParaRPr lang="fr-FR" sz="1400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Les 10 clés de la réussite.</a:t>
            </a:r>
            <a:endParaRPr lang="fr-FR" sz="1400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L’animation de l’équipe de bénévoles.</a:t>
            </a:r>
            <a:endParaRPr lang="fr-FR" sz="1400" dirty="0">
              <a:effectLst/>
              <a:latin typeface="Arial"/>
              <a:ea typeface="Times"/>
              <a:cs typeface="Century Gothic"/>
            </a:endParaRPr>
          </a:p>
          <a:p>
            <a:pPr marL="1323975" algn="just">
              <a:spcAft>
                <a:spcPts val="0"/>
              </a:spcAf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 </a:t>
            </a:r>
            <a:endParaRPr lang="fr-FR" sz="1400" dirty="0">
              <a:effectLst/>
              <a:latin typeface="Arial"/>
              <a:ea typeface="Times"/>
              <a:cs typeface="Century Gothic"/>
            </a:endParaRPr>
          </a:p>
          <a:p>
            <a:pPr marL="361950" indent="-361950" algn="just">
              <a:buFont typeface="Wingdings" pitchFamily="2" charset="2"/>
              <a:buChar char="§"/>
              <a:tabLst>
                <a:tab pos="457200" algn="l"/>
              </a:tabLst>
            </a:pPr>
            <a:r>
              <a:rPr lang="fr-FR" sz="1400" b="1" dirty="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Inscrire les ressources humaines dans un projet collectif :</a:t>
            </a: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Définir la place et le rôle de chacun.</a:t>
            </a:r>
            <a:endParaRPr lang="fr-FR" sz="1400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Garantir un fonctionnement démocratique.</a:t>
            </a:r>
            <a:endParaRPr lang="fr-FR" sz="1400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Définir une organisation adaptée.</a:t>
            </a:r>
            <a:endParaRPr lang="fr-FR" sz="1400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Les circuits de décision</a:t>
            </a:r>
            <a:endParaRPr lang="fr-FR" sz="1400" dirty="0">
              <a:effectLst/>
              <a:latin typeface="Arial"/>
              <a:ea typeface="Times"/>
              <a:cs typeface="Century Gothic"/>
            </a:endParaRPr>
          </a:p>
          <a:p>
            <a:pPr marL="914400" algn="just">
              <a:spcAft>
                <a:spcPts val="0"/>
              </a:spcAf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 </a:t>
            </a:r>
            <a:endParaRPr lang="fr-FR" sz="1400" dirty="0">
              <a:effectLst/>
              <a:latin typeface="Arial"/>
              <a:ea typeface="Times"/>
              <a:cs typeface="Century Gothic"/>
            </a:endParaRPr>
          </a:p>
          <a:p>
            <a:pPr marL="361950" indent="-361950" algn="just">
              <a:spcAft>
                <a:spcPts val="0"/>
              </a:spcAft>
              <a:buFont typeface="Wingdings" pitchFamily="2" charset="2"/>
              <a:buChar char="§"/>
              <a:tabLst>
                <a:tab pos="457200" algn="l"/>
              </a:tabLst>
            </a:pPr>
            <a:r>
              <a:rPr lang="fr-FR" sz="1400" b="1" dirty="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L’accueil et la fidélisation des nouveaux adhérents :</a:t>
            </a: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Repérer les motivations des adhérents.</a:t>
            </a:r>
            <a:endParaRPr lang="fr-FR" sz="1400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Organiser la structure en vue de leur satisfaction. </a:t>
            </a:r>
            <a:r>
              <a:rPr lang="fr-FR" sz="1400" dirty="0">
                <a:solidFill>
                  <a:srgbClr val="FF7F00"/>
                </a:solidFill>
                <a:effectLst/>
                <a:latin typeface="Arial"/>
                <a:ea typeface="Times"/>
                <a:cs typeface="Century Gothic"/>
              </a:rPr>
              <a:t> </a:t>
            </a:r>
            <a:endParaRPr lang="fr-FR" sz="1400" dirty="0">
              <a:effectLst/>
              <a:latin typeface="Arial"/>
              <a:ea typeface="Times"/>
              <a:cs typeface="Century Gothic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8482499" y="3249042"/>
            <a:ext cx="553998" cy="172806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DIRIGEANTS</a:t>
            </a:r>
            <a:endParaRPr lang="fr-F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48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000109"/>
            <a:ext cx="8784976" cy="428628"/>
          </a:xfrm>
        </p:spPr>
        <p:txBody>
          <a:bodyPr/>
          <a:lstStyle/>
          <a:p>
            <a:pPr lvl="0"/>
            <a:r>
              <a:rPr lang="fr-FR" sz="2400" dirty="0" smtClean="0"/>
              <a:t>1.3 </a:t>
            </a:r>
            <a:r>
              <a:rPr lang="fr-FR" sz="2400" dirty="0"/>
              <a:t>Renforcer ses compétences informatiques 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37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Zone de texte 43"/>
          <p:cNvSpPr txBox="1">
            <a:spLocks noChangeArrowheads="1"/>
          </p:cNvSpPr>
          <p:nvPr/>
        </p:nvSpPr>
        <p:spPr bwMode="auto">
          <a:xfrm>
            <a:off x="467544" y="3933056"/>
            <a:ext cx="2337786" cy="360040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fr-FR" sz="1400" b="1" dirty="0">
                <a:effectLst/>
                <a:latin typeface="Verdana"/>
                <a:ea typeface="Times New Roman"/>
                <a:cs typeface="Century Gothic"/>
              </a:rPr>
              <a:t>Publics : </a:t>
            </a:r>
            <a:r>
              <a:rPr lang="fr-FR" sz="1400" dirty="0">
                <a:effectLst/>
                <a:latin typeface="Verdana"/>
                <a:ea typeface="Times New Roman"/>
                <a:cs typeface="Century Gothic"/>
              </a:rPr>
              <a:t>Dirigeants</a:t>
            </a:r>
            <a:endParaRPr lang="fr-FR" sz="1600" dirty="0">
              <a:effectLst/>
              <a:latin typeface="Verdana"/>
              <a:ea typeface="Times New Roman"/>
              <a:cs typeface="Century Gothic"/>
            </a:endParaRPr>
          </a:p>
        </p:txBody>
      </p:sp>
      <p:sp>
        <p:nvSpPr>
          <p:cNvPr id="11" name="Zone de texte 46"/>
          <p:cNvSpPr txBox="1">
            <a:spLocks noChangeArrowheads="1"/>
          </p:cNvSpPr>
          <p:nvPr/>
        </p:nvSpPr>
        <p:spPr bwMode="auto">
          <a:xfrm>
            <a:off x="3487926" y="3933305"/>
            <a:ext cx="1948170" cy="359791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marL="990600" indent="-889000" algn="ctr">
              <a:spcAft>
                <a:spcPts val="0"/>
              </a:spcAft>
            </a:pPr>
            <a:r>
              <a:rPr lang="fr-FR" sz="1400" b="1">
                <a:effectLst/>
                <a:latin typeface="Verdana"/>
                <a:ea typeface="Times New Roman"/>
                <a:cs typeface="Century Gothic"/>
              </a:rPr>
              <a:t>Format : </a:t>
            </a:r>
            <a:r>
              <a:rPr lang="fr-FR" sz="1400">
                <a:effectLst/>
                <a:latin typeface="Verdana"/>
                <a:ea typeface="Times New Roman"/>
                <a:cs typeface="Century Gothic"/>
              </a:rPr>
              <a:t>Stage</a:t>
            </a:r>
            <a:endParaRPr lang="fr-FR" sz="1600">
              <a:effectLst/>
              <a:latin typeface="Verdana"/>
              <a:ea typeface="Times New Roman"/>
              <a:cs typeface="Century Gothic"/>
            </a:endParaRPr>
          </a:p>
        </p:txBody>
      </p:sp>
      <p:sp>
        <p:nvSpPr>
          <p:cNvPr id="12" name="Zone de texte 48"/>
          <p:cNvSpPr txBox="1">
            <a:spLocks noChangeArrowheads="1"/>
          </p:cNvSpPr>
          <p:nvPr/>
        </p:nvSpPr>
        <p:spPr bwMode="auto">
          <a:xfrm>
            <a:off x="6156176" y="3933305"/>
            <a:ext cx="1800200" cy="359791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marL="990600" indent="-889000" algn="just">
              <a:spcAft>
                <a:spcPts val="0"/>
              </a:spcAft>
            </a:pPr>
            <a:r>
              <a:rPr lang="fr-FR" sz="1400" b="1">
                <a:effectLst/>
                <a:latin typeface="Verdana"/>
                <a:ea typeface="Times New Roman"/>
                <a:cs typeface="Century Gothic"/>
              </a:rPr>
              <a:t>Durée :</a:t>
            </a:r>
            <a:r>
              <a:rPr lang="fr-FR" sz="1400">
                <a:effectLst/>
                <a:latin typeface="Verdana"/>
                <a:ea typeface="Times New Roman"/>
                <a:cs typeface="Century Gothic"/>
              </a:rPr>
              <a:t> 1 jour</a:t>
            </a:r>
            <a:endParaRPr lang="fr-FR" sz="1600">
              <a:effectLst/>
              <a:latin typeface="Verdana"/>
              <a:ea typeface="Times New Roman"/>
              <a:cs typeface="Century Gothic"/>
            </a:endParaRPr>
          </a:p>
        </p:txBody>
      </p:sp>
      <p:sp>
        <p:nvSpPr>
          <p:cNvPr id="13" name="Zone de texte 45"/>
          <p:cNvSpPr txBox="1">
            <a:spLocks noChangeArrowheads="1"/>
          </p:cNvSpPr>
          <p:nvPr/>
        </p:nvSpPr>
        <p:spPr bwMode="auto">
          <a:xfrm>
            <a:off x="427860" y="4797152"/>
            <a:ext cx="7528515" cy="1704206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marL="101600" algn="just">
              <a:spcAft>
                <a:spcPts val="0"/>
              </a:spcAft>
            </a:pPr>
            <a:r>
              <a:rPr lang="fr-FR" dirty="0">
                <a:effectLst/>
                <a:latin typeface="Impact"/>
                <a:ea typeface="Times"/>
                <a:cs typeface="Century Gothic"/>
              </a:rPr>
              <a:t>Modalités pédagogiques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algn="just">
              <a:spcAft>
                <a:spcPts val="0"/>
              </a:spcAf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 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En semaine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En soirée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A moins de 50 km des clubs ; 100 km maximum</a:t>
            </a:r>
            <a:r>
              <a:rPr lang="fr-FR" sz="1400" dirty="0" smtClean="0">
                <a:effectLst/>
                <a:latin typeface="Verdana"/>
                <a:ea typeface="Times"/>
                <a:cs typeface="Arial"/>
              </a:rPr>
              <a:t>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</p:txBody>
      </p:sp>
      <p:sp>
        <p:nvSpPr>
          <p:cNvPr id="15" name="Zone de texte 79"/>
          <p:cNvSpPr txBox="1">
            <a:spLocks noChangeArrowheads="1" noChangeShapeType="1"/>
          </p:cNvSpPr>
          <p:nvPr/>
        </p:nvSpPr>
        <p:spPr bwMode="auto">
          <a:xfrm>
            <a:off x="467543" y="1844824"/>
            <a:ext cx="7488831" cy="1728192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7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195" tIns="36195" rIns="36195" bIns="36195" anchor="t" anchorCtr="0" upright="1">
            <a:noAutofit/>
          </a:bodyPr>
          <a:lstStyle/>
          <a:p>
            <a:pPr marL="101600" algn="just">
              <a:spcAft>
                <a:spcPts val="0"/>
              </a:spcAft>
            </a:pPr>
            <a:r>
              <a:rPr lang="fr-FR" dirty="0">
                <a:effectLst/>
                <a:latin typeface="Impact"/>
                <a:ea typeface="Times"/>
                <a:cs typeface="Century Gothic"/>
              </a:rPr>
              <a:t>Objectifs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algn="just">
              <a:spcAft>
                <a:spcPts val="0"/>
              </a:spcAft>
            </a:pPr>
            <a:r>
              <a:rPr lang="fr-FR" sz="1400" dirty="0">
                <a:effectLst/>
                <a:latin typeface="Verdana"/>
                <a:ea typeface="Times New Roman"/>
                <a:cs typeface="Century Gothic"/>
              </a:rPr>
              <a:t> </a:t>
            </a: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Connaître la fonction de Directeur de Jeu et en remplir les missions.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Savoir saisir une feuille de matches sous format informatique.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Communiquer par mail et insérer une pièce jointe.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Remplir un document pour communiquer sur Internet.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8482499" y="3249042"/>
            <a:ext cx="553998" cy="172806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DIRIGEANTS</a:t>
            </a:r>
            <a:endParaRPr lang="fr-F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31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000109"/>
            <a:ext cx="8784976" cy="428628"/>
          </a:xfrm>
        </p:spPr>
        <p:txBody>
          <a:bodyPr/>
          <a:lstStyle/>
          <a:p>
            <a:pPr lvl="0"/>
            <a:r>
              <a:rPr lang="fr-FR" sz="2400" dirty="0" smtClean="0"/>
              <a:t>1.3 </a:t>
            </a:r>
            <a:r>
              <a:rPr lang="fr-FR" sz="2400" dirty="0"/>
              <a:t>Renforcer ses compétences informatiques 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38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Zone de texte 80"/>
          <p:cNvSpPr txBox="1">
            <a:spLocks noChangeArrowheads="1"/>
          </p:cNvSpPr>
          <p:nvPr/>
        </p:nvSpPr>
        <p:spPr bwMode="auto">
          <a:xfrm>
            <a:off x="467544" y="1772816"/>
            <a:ext cx="7704856" cy="4762500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marL="101600" algn="just">
              <a:spcBef>
                <a:spcPts val="1200"/>
              </a:spcBef>
              <a:spcAft>
                <a:spcPts val="0"/>
              </a:spcAft>
            </a:pPr>
            <a:r>
              <a:rPr lang="fr-FR" dirty="0">
                <a:effectLst/>
                <a:latin typeface="Impact"/>
                <a:ea typeface="Times"/>
                <a:cs typeface="Century Gothic"/>
              </a:rPr>
              <a:t>Programme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180975" algn="just">
              <a:spcBef>
                <a:spcPts val="1200"/>
              </a:spcBef>
              <a:spcAft>
                <a:spcPts val="0"/>
              </a:spcAf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 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61950" indent="-361950" algn="just">
              <a:spcBef>
                <a:spcPts val="1200"/>
              </a:spcBef>
              <a:buFont typeface="Wingdings" pitchFamily="2" charset="2"/>
              <a:buChar char="§"/>
              <a:tabLst>
                <a:tab pos="457200" algn="l"/>
              </a:tabLst>
            </a:pPr>
            <a:r>
              <a:rPr lang="fr-FR" sz="1600" b="1" dirty="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Remplir les missions du Directeur de Jeu :</a:t>
            </a: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Savoir remplir une feuille de matches (nom, prénom, n° de licence…) au format informatique.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Connaître le règlement et savoir l’appliquer (échauffement, validation des coups, temps morts, attitudes, sanctions…).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 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61950" indent="-361950" algn="just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457200" algn="l"/>
              </a:tabLst>
            </a:pPr>
            <a:r>
              <a:rPr lang="fr-FR" sz="1600" b="1" dirty="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Utiliser les fonctions simples de l’outil informatique :</a:t>
            </a: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Rechercher des informations sur Internet.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Transmettre des feuilles de matches par mail en pièce jointe.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Affilier le club et saisir les licences directement en ligne sur le site de la Ligue de Billard.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Produire un document d’information en format informatique.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800100" algn="just">
              <a:spcBef>
                <a:spcPts val="1200"/>
              </a:spcBef>
              <a:spcAft>
                <a:spcPts val="0"/>
              </a:spcAf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 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457200" algn="just">
              <a:spcBef>
                <a:spcPts val="1200"/>
              </a:spcBef>
              <a:spcAft>
                <a:spcPts val="0"/>
              </a:spcAft>
            </a:pPr>
            <a:r>
              <a:rPr lang="fr-FR" sz="900" b="1" dirty="0">
                <a:effectLst/>
                <a:latin typeface="Verdana"/>
                <a:ea typeface="Times"/>
                <a:cs typeface="Century Gothic"/>
              </a:rPr>
              <a:t> </a:t>
            </a:r>
            <a:endParaRPr lang="fr-FR" sz="1100" dirty="0">
              <a:effectLst/>
              <a:latin typeface="Arial"/>
              <a:ea typeface="Times"/>
              <a:cs typeface="Century Gothic"/>
            </a:endParaRPr>
          </a:p>
          <a:p>
            <a:pPr marL="101600" algn="just">
              <a:spcBef>
                <a:spcPts val="1200"/>
              </a:spcBef>
              <a:spcAft>
                <a:spcPts val="0"/>
              </a:spcAft>
            </a:pPr>
            <a:r>
              <a:rPr lang="fr-FR" sz="1100" b="1" dirty="0">
                <a:effectLst/>
                <a:latin typeface="Arial"/>
                <a:ea typeface="Times"/>
                <a:cs typeface="Century Gothic"/>
              </a:rPr>
              <a:t> </a:t>
            </a:r>
            <a:endParaRPr lang="fr-FR" sz="1100" dirty="0">
              <a:effectLst/>
              <a:latin typeface="Arial"/>
              <a:ea typeface="Times"/>
              <a:cs typeface="Century Gothic"/>
            </a:endParaRPr>
          </a:p>
          <a:p>
            <a:pPr marL="101600" algn="just">
              <a:spcBef>
                <a:spcPts val="1200"/>
              </a:spcBef>
              <a:spcAft>
                <a:spcPts val="0"/>
              </a:spcAft>
            </a:pPr>
            <a:r>
              <a:rPr lang="fr-FR" sz="900" dirty="0">
                <a:solidFill>
                  <a:srgbClr val="FF7F00"/>
                </a:solidFill>
                <a:effectLst/>
                <a:latin typeface="Arial"/>
                <a:ea typeface="Times"/>
                <a:cs typeface="Century Gothic"/>
              </a:rPr>
              <a:t> </a:t>
            </a:r>
            <a:endParaRPr lang="fr-FR" sz="1100" dirty="0">
              <a:effectLst/>
              <a:latin typeface="Arial"/>
              <a:ea typeface="Times"/>
              <a:cs typeface="Century Gothic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8482499" y="3249042"/>
            <a:ext cx="553998" cy="172806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DIRIGEANTS</a:t>
            </a:r>
            <a:endParaRPr lang="fr-F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98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000109"/>
            <a:ext cx="8784976" cy="428628"/>
          </a:xfrm>
        </p:spPr>
        <p:txBody>
          <a:bodyPr/>
          <a:lstStyle/>
          <a:p>
            <a:r>
              <a:rPr lang="fr-FR" sz="2400" dirty="0" smtClean="0"/>
              <a:t>1.4 </a:t>
            </a:r>
            <a:r>
              <a:rPr lang="fr-FR" sz="2400" dirty="0"/>
              <a:t>Mettre à jour ses connaissances 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39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Zone de texte 43"/>
          <p:cNvSpPr txBox="1">
            <a:spLocks noChangeArrowheads="1"/>
          </p:cNvSpPr>
          <p:nvPr/>
        </p:nvSpPr>
        <p:spPr bwMode="auto">
          <a:xfrm>
            <a:off x="467544" y="3933056"/>
            <a:ext cx="2337786" cy="360040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fr-FR" sz="1400" b="1" dirty="0">
                <a:effectLst/>
                <a:latin typeface="Verdana"/>
                <a:ea typeface="Times New Roman"/>
                <a:cs typeface="Century Gothic"/>
              </a:rPr>
              <a:t>Publics : </a:t>
            </a:r>
            <a:r>
              <a:rPr lang="fr-FR" sz="1400" dirty="0" smtClean="0">
                <a:effectLst/>
                <a:latin typeface="Verdana"/>
                <a:ea typeface="Times New Roman"/>
                <a:cs typeface="Century Gothic"/>
              </a:rPr>
              <a:t>Moniteurs</a:t>
            </a:r>
            <a:endParaRPr lang="fr-FR" sz="1600" dirty="0">
              <a:effectLst/>
              <a:latin typeface="Verdana"/>
              <a:ea typeface="Times New Roman"/>
              <a:cs typeface="Century Gothic"/>
            </a:endParaRPr>
          </a:p>
        </p:txBody>
      </p:sp>
      <p:sp>
        <p:nvSpPr>
          <p:cNvPr id="11" name="Zone de texte 46"/>
          <p:cNvSpPr txBox="1">
            <a:spLocks noChangeArrowheads="1"/>
          </p:cNvSpPr>
          <p:nvPr/>
        </p:nvSpPr>
        <p:spPr bwMode="auto">
          <a:xfrm>
            <a:off x="3347864" y="3933305"/>
            <a:ext cx="1948170" cy="359791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marL="990600" indent="-889000" algn="ctr">
              <a:spcAft>
                <a:spcPts val="0"/>
              </a:spcAft>
            </a:pPr>
            <a:r>
              <a:rPr lang="fr-FR" sz="1400" b="1">
                <a:effectLst/>
                <a:latin typeface="Verdana"/>
                <a:ea typeface="Times New Roman"/>
                <a:cs typeface="Century Gothic"/>
              </a:rPr>
              <a:t>Format : </a:t>
            </a:r>
            <a:r>
              <a:rPr lang="fr-FR" sz="1400">
                <a:effectLst/>
                <a:latin typeface="Verdana"/>
                <a:ea typeface="Times New Roman"/>
                <a:cs typeface="Century Gothic"/>
              </a:rPr>
              <a:t>Stage</a:t>
            </a:r>
            <a:endParaRPr lang="fr-FR" sz="1600">
              <a:effectLst/>
              <a:latin typeface="Verdana"/>
              <a:ea typeface="Times New Roman"/>
              <a:cs typeface="Century Gothic"/>
            </a:endParaRPr>
          </a:p>
        </p:txBody>
      </p:sp>
      <p:sp>
        <p:nvSpPr>
          <p:cNvPr id="12" name="Zone de texte 48"/>
          <p:cNvSpPr txBox="1">
            <a:spLocks noChangeArrowheads="1"/>
          </p:cNvSpPr>
          <p:nvPr/>
        </p:nvSpPr>
        <p:spPr bwMode="auto">
          <a:xfrm>
            <a:off x="5730949" y="3933305"/>
            <a:ext cx="2225427" cy="359791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marL="990600" indent="-889000" algn="just">
              <a:spcAft>
                <a:spcPts val="0"/>
              </a:spcAft>
            </a:pPr>
            <a:r>
              <a:rPr lang="fr-FR" sz="1400" b="1" dirty="0">
                <a:effectLst/>
                <a:latin typeface="Verdana"/>
                <a:ea typeface="Times New Roman"/>
                <a:cs typeface="Century Gothic"/>
              </a:rPr>
              <a:t>Durée :</a:t>
            </a:r>
            <a:r>
              <a:rPr lang="fr-FR" sz="1400" dirty="0">
                <a:effectLst/>
                <a:latin typeface="Verdana"/>
                <a:ea typeface="Times New Roman"/>
                <a:cs typeface="Century Gothic"/>
              </a:rPr>
              <a:t> </a:t>
            </a:r>
            <a:r>
              <a:rPr lang="fr-FR" sz="1400" dirty="0" smtClean="0">
                <a:effectLst/>
                <a:latin typeface="Verdana"/>
                <a:ea typeface="Times New Roman"/>
                <a:cs typeface="Century Gothic"/>
              </a:rPr>
              <a:t>0,5 ou 1 </a:t>
            </a:r>
            <a:r>
              <a:rPr lang="fr-FR" sz="1400" dirty="0">
                <a:effectLst/>
                <a:latin typeface="Verdana"/>
                <a:ea typeface="Times New Roman"/>
                <a:cs typeface="Century Gothic"/>
              </a:rPr>
              <a:t>jour</a:t>
            </a:r>
            <a:endParaRPr lang="fr-FR" sz="1600" dirty="0">
              <a:effectLst/>
              <a:latin typeface="Verdana"/>
              <a:ea typeface="Times New Roman"/>
              <a:cs typeface="Century Gothic"/>
            </a:endParaRPr>
          </a:p>
        </p:txBody>
      </p:sp>
      <p:sp>
        <p:nvSpPr>
          <p:cNvPr id="13" name="Zone de texte 45"/>
          <p:cNvSpPr txBox="1">
            <a:spLocks noChangeArrowheads="1"/>
          </p:cNvSpPr>
          <p:nvPr/>
        </p:nvSpPr>
        <p:spPr bwMode="auto">
          <a:xfrm>
            <a:off x="427860" y="4797152"/>
            <a:ext cx="7528515" cy="1704206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marL="101600" algn="just">
              <a:spcAft>
                <a:spcPts val="0"/>
              </a:spcAft>
            </a:pPr>
            <a:r>
              <a:rPr lang="fr-FR" dirty="0">
                <a:effectLst/>
                <a:latin typeface="Impact"/>
                <a:ea typeface="Times"/>
                <a:cs typeface="Century Gothic"/>
              </a:rPr>
              <a:t>Modalités pédagogiques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algn="just">
              <a:spcAft>
                <a:spcPts val="0"/>
              </a:spcAf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 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En semaine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En soirée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A moins de 50 km des clubs ; 100 km maximum</a:t>
            </a:r>
            <a:r>
              <a:rPr lang="fr-FR" sz="1400" dirty="0" smtClean="0">
                <a:effectLst/>
                <a:latin typeface="Verdana"/>
                <a:ea typeface="Times"/>
                <a:cs typeface="Arial"/>
              </a:rPr>
              <a:t>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</p:txBody>
      </p:sp>
      <p:sp>
        <p:nvSpPr>
          <p:cNvPr id="14" name="Zone de texte 87"/>
          <p:cNvSpPr txBox="1">
            <a:spLocks noChangeArrowheads="1" noChangeShapeType="1"/>
          </p:cNvSpPr>
          <p:nvPr/>
        </p:nvSpPr>
        <p:spPr bwMode="auto">
          <a:xfrm>
            <a:off x="427860" y="1916832"/>
            <a:ext cx="7528516" cy="1512168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7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195" tIns="36195" rIns="36195" bIns="36195" anchor="t" anchorCtr="0" upright="1">
            <a:noAutofit/>
          </a:bodyPr>
          <a:lstStyle/>
          <a:p>
            <a:pPr marL="101600" algn="just">
              <a:spcBef>
                <a:spcPts val="1200"/>
              </a:spcBef>
              <a:spcAft>
                <a:spcPts val="0"/>
              </a:spcAft>
            </a:pPr>
            <a:r>
              <a:rPr lang="fr-FR" dirty="0">
                <a:effectLst/>
                <a:latin typeface="Impact"/>
                <a:ea typeface="Times"/>
                <a:cs typeface="Century Gothic"/>
              </a:rPr>
              <a:t>Objectifs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algn="just">
              <a:spcAft>
                <a:spcPts val="0"/>
              </a:spcAft>
            </a:pPr>
            <a:r>
              <a:rPr lang="fr-FR" sz="1400" dirty="0">
                <a:effectLst/>
                <a:latin typeface="Verdana"/>
                <a:ea typeface="Times New Roman"/>
                <a:cs typeface="Century Gothic"/>
              </a:rPr>
              <a:t> </a:t>
            </a: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Renforcer et consolider les </a:t>
            </a:r>
            <a:r>
              <a:rPr lang="fr-FR" sz="1400" b="1" dirty="0">
                <a:effectLst/>
                <a:latin typeface="Verdana"/>
                <a:ea typeface="Times"/>
                <a:cs typeface="Arial"/>
              </a:rPr>
              <a:t>compétences des moniteurs </a:t>
            </a:r>
            <a:r>
              <a:rPr lang="fr-FR" sz="1400" dirty="0">
                <a:effectLst/>
                <a:latin typeface="Verdana"/>
                <a:ea typeface="Times"/>
                <a:cs typeface="Arial"/>
              </a:rPr>
              <a:t>par des séquences d’informations et/ou des formations à thème.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8482499" y="3249042"/>
            <a:ext cx="553998" cy="172806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MONITEURS</a:t>
            </a:r>
            <a:endParaRPr lang="fr-F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67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2400" dirty="0" smtClean="0"/>
              <a:t>Méthodologie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4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2540738766"/>
              </p:ext>
            </p:extLst>
          </p:nvPr>
        </p:nvGraphicFramePr>
        <p:xfrm>
          <a:off x="323528" y="1700808"/>
          <a:ext cx="792088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694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000109"/>
            <a:ext cx="8784976" cy="428628"/>
          </a:xfrm>
        </p:spPr>
        <p:txBody>
          <a:bodyPr/>
          <a:lstStyle/>
          <a:p>
            <a:r>
              <a:rPr lang="fr-FR" sz="2400" dirty="0" smtClean="0"/>
              <a:t>1.4 </a:t>
            </a:r>
            <a:r>
              <a:rPr lang="fr-FR" sz="2400" dirty="0"/>
              <a:t>Mettre à jour ses connaissances 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40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5" name="Zone de texte 88"/>
          <p:cNvSpPr txBox="1">
            <a:spLocks noChangeArrowheads="1"/>
          </p:cNvSpPr>
          <p:nvPr/>
        </p:nvSpPr>
        <p:spPr bwMode="auto">
          <a:xfrm>
            <a:off x="467544" y="1916832"/>
            <a:ext cx="7560840" cy="4536504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marL="101600" algn="just">
              <a:spcBef>
                <a:spcPts val="1200"/>
              </a:spcBef>
              <a:spcAft>
                <a:spcPts val="0"/>
              </a:spcAft>
            </a:pPr>
            <a:r>
              <a:rPr lang="fr-FR" dirty="0">
                <a:effectLst/>
                <a:latin typeface="Impact"/>
                <a:ea typeface="Times"/>
                <a:cs typeface="Century Gothic"/>
              </a:rPr>
              <a:t>Programme et thèmes à traiter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180975" algn="just">
              <a:spcBef>
                <a:spcPts val="1200"/>
              </a:spcBef>
              <a:spcAft>
                <a:spcPts val="0"/>
              </a:spcAf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 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61950" indent="-361950" algn="just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457200" algn="l"/>
              </a:tabLst>
            </a:pPr>
            <a:r>
              <a:rPr lang="fr-FR" sz="1600" b="1" dirty="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Techniques et règlements :</a:t>
            </a: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Snooker.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Pool (Blackball).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Techniques pour la pratique compétitive du billard carambole.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 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61950" indent="-361950" algn="just">
              <a:spcBef>
                <a:spcPts val="1200"/>
              </a:spcBef>
              <a:buFont typeface="Wingdings" pitchFamily="2" charset="2"/>
              <a:buChar char="§"/>
              <a:tabLst>
                <a:tab pos="457200" algn="l"/>
              </a:tabLst>
            </a:pPr>
            <a:r>
              <a:rPr lang="fr-FR" sz="1600" b="1" dirty="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Approches pédagogiques :</a:t>
            </a: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Publics en situation de handicap.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Publics en difficultés d’insertion.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800100" algn="just">
              <a:spcBef>
                <a:spcPts val="1200"/>
              </a:spcBef>
              <a:spcAft>
                <a:spcPts val="0"/>
              </a:spcAft>
            </a:pPr>
            <a:r>
              <a:rPr lang="fr-FR" sz="1000" dirty="0">
                <a:effectLst/>
                <a:latin typeface="Verdana"/>
                <a:ea typeface="Times"/>
                <a:cs typeface="Arial"/>
              </a:rPr>
              <a:t> </a:t>
            </a:r>
            <a:endParaRPr lang="fr-FR" sz="1100" dirty="0">
              <a:effectLst/>
              <a:latin typeface="Arial"/>
              <a:ea typeface="Times"/>
              <a:cs typeface="Century Gothic"/>
            </a:endParaRPr>
          </a:p>
          <a:p>
            <a:pPr marL="457200" algn="just">
              <a:spcBef>
                <a:spcPts val="1200"/>
              </a:spcBef>
              <a:spcAft>
                <a:spcPts val="0"/>
              </a:spcAft>
            </a:pPr>
            <a:r>
              <a:rPr lang="fr-FR" sz="900" b="1" dirty="0">
                <a:effectLst/>
                <a:latin typeface="Verdana"/>
                <a:ea typeface="Times"/>
                <a:cs typeface="Century Gothic"/>
              </a:rPr>
              <a:t> </a:t>
            </a:r>
            <a:endParaRPr lang="fr-FR" sz="1100" dirty="0">
              <a:effectLst/>
              <a:latin typeface="Arial"/>
              <a:ea typeface="Times"/>
              <a:cs typeface="Century Gothic"/>
            </a:endParaRPr>
          </a:p>
          <a:p>
            <a:pPr marL="101600" algn="just">
              <a:spcBef>
                <a:spcPts val="1200"/>
              </a:spcBef>
              <a:spcAft>
                <a:spcPts val="0"/>
              </a:spcAft>
            </a:pPr>
            <a:r>
              <a:rPr lang="fr-FR" sz="1100" b="1" dirty="0">
                <a:effectLst/>
                <a:latin typeface="Arial"/>
                <a:ea typeface="Times"/>
                <a:cs typeface="Century Gothic"/>
              </a:rPr>
              <a:t> </a:t>
            </a:r>
            <a:endParaRPr lang="fr-FR" sz="1100" dirty="0">
              <a:effectLst/>
              <a:latin typeface="Arial"/>
              <a:ea typeface="Times"/>
              <a:cs typeface="Century Gothic"/>
            </a:endParaRPr>
          </a:p>
          <a:p>
            <a:pPr marL="101600" algn="just">
              <a:spcBef>
                <a:spcPts val="1200"/>
              </a:spcBef>
              <a:spcAft>
                <a:spcPts val="0"/>
              </a:spcAft>
            </a:pPr>
            <a:r>
              <a:rPr lang="fr-FR" sz="900" dirty="0">
                <a:solidFill>
                  <a:srgbClr val="FF7F00"/>
                </a:solidFill>
                <a:effectLst/>
                <a:latin typeface="Arial"/>
                <a:ea typeface="Times"/>
                <a:cs typeface="Century Gothic"/>
              </a:rPr>
              <a:t> </a:t>
            </a:r>
            <a:endParaRPr lang="fr-FR" sz="1100" dirty="0">
              <a:effectLst/>
              <a:latin typeface="Arial"/>
              <a:ea typeface="Times"/>
              <a:cs typeface="Century Gothic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8482499" y="3249042"/>
            <a:ext cx="553998" cy="172806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MONITEURS</a:t>
            </a:r>
            <a:endParaRPr lang="fr-F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00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000109"/>
            <a:ext cx="8784976" cy="428628"/>
          </a:xfrm>
        </p:spPr>
        <p:txBody>
          <a:bodyPr/>
          <a:lstStyle/>
          <a:p>
            <a:pPr lvl="0"/>
            <a:r>
              <a:rPr lang="fr-FR" sz="2400" dirty="0" smtClean="0"/>
              <a:t>1.5 </a:t>
            </a:r>
            <a:r>
              <a:rPr lang="fr-FR" sz="2400" dirty="0"/>
              <a:t>Mettre à jour ses connaissances du </a:t>
            </a:r>
            <a:r>
              <a:rPr lang="fr-FR" sz="2400" dirty="0" smtClean="0"/>
              <a:t>règlement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41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Zone de texte 43"/>
          <p:cNvSpPr txBox="1">
            <a:spLocks noChangeArrowheads="1"/>
          </p:cNvSpPr>
          <p:nvPr/>
        </p:nvSpPr>
        <p:spPr bwMode="auto">
          <a:xfrm>
            <a:off x="427860" y="3933056"/>
            <a:ext cx="1695868" cy="360040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fr-FR" sz="1400" b="1" dirty="0">
                <a:effectLst/>
                <a:latin typeface="Verdana"/>
                <a:ea typeface="Times New Roman"/>
                <a:cs typeface="Century Gothic"/>
              </a:rPr>
              <a:t>Publics : </a:t>
            </a:r>
            <a:r>
              <a:rPr lang="fr-FR" sz="1400" dirty="0" smtClean="0">
                <a:effectLst/>
                <a:latin typeface="Verdana"/>
                <a:ea typeface="Times New Roman"/>
                <a:cs typeface="Century Gothic"/>
              </a:rPr>
              <a:t>Tous</a:t>
            </a:r>
            <a:endParaRPr lang="fr-FR" sz="1600" dirty="0">
              <a:effectLst/>
              <a:latin typeface="Verdana"/>
              <a:ea typeface="Times New Roman"/>
              <a:cs typeface="Century Gothic"/>
            </a:endParaRPr>
          </a:p>
        </p:txBody>
      </p:sp>
      <p:sp>
        <p:nvSpPr>
          <p:cNvPr id="11" name="Zone de texte 46"/>
          <p:cNvSpPr txBox="1">
            <a:spLocks noChangeArrowheads="1"/>
          </p:cNvSpPr>
          <p:nvPr/>
        </p:nvSpPr>
        <p:spPr bwMode="auto">
          <a:xfrm>
            <a:off x="2427920" y="3920215"/>
            <a:ext cx="3528392" cy="359791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marL="990600" indent="-889000" algn="ctr">
              <a:spcAft>
                <a:spcPts val="0"/>
              </a:spcAft>
            </a:pPr>
            <a:r>
              <a:rPr lang="fr-FR" sz="1400" b="1" dirty="0">
                <a:effectLst/>
                <a:latin typeface="Verdana"/>
                <a:ea typeface="Times New Roman"/>
                <a:cs typeface="Century Gothic"/>
              </a:rPr>
              <a:t>Format : </a:t>
            </a:r>
            <a:r>
              <a:rPr lang="fr-FR" sz="1400" dirty="0" smtClean="0">
                <a:effectLst/>
                <a:latin typeface="Verdana"/>
                <a:ea typeface="Times New Roman"/>
                <a:cs typeface="Century Gothic"/>
              </a:rPr>
              <a:t>Réunion d’informations</a:t>
            </a:r>
            <a:endParaRPr lang="fr-FR" sz="1600" dirty="0">
              <a:effectLst/>
              <a:latin typeface="Verdana"/>
              <a:ea typeface="Times New Roman"/>
              <a:cs typeface="Century Gothic"/>
            </a:endParaRPr>
          </a:p>
        </p:txBody>
      </p:sp>
      <p:sp>
        <p:nvSpPr>
          <p:cNvPr id="12" name="Zone de texte 48"/>
          <p:cNvSpPr txBox="1">
            <a:spLocks noChangeArrowheads="1"/>
          </p:cNvSpPr>
          <p:nvPr/>
        </p:nvSpPr>
        <p:spPr bwMode="auto">
          <a:xfrm>
            <a:off x="6156176" y="3933305"/>
            <a:ext cx="1800200" cy="359791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marL="990600" indent="-889000" algn="just">
              <a:spcAft>
                <a:spcPts val="0"/>
              </a:spcAft>
            </a:pPr>
            <a:r>
              <a:rPr lang="fr-FR" sz="1400" b="1" dirty="0">
                <a:effectLst/>
                <a:latin typeface="Verdana"/>
                <a:ea typeface="Times New Roman"/>
                <a:cs typeface="Century Gothic"/>
              </a:rPr>
              <a:t>Durée :</a:t>
            </a:r>
            <a:r>
              <a:rPr lang="fr-FR" sz="1400" dirty="0">
                <a:effectLst/>
                <a:latin typeface="Verdana"/>
                <a:ea typeface="Times New Roman"/>
                <a:cs typeface="Century Gothic"/>
              </a:rPr>
              <a:t> </a:t>
            </a:r>
            <a:r>
              <a:rPr lang="fr-FR" sz="1400" dirty="0" smtClean="0">
                <a:effectLst/>
                <a:latin typeface="Verdana"/>
                <a:ea typeface="Times New Roman"/>
                <a:cs typeface="Century Gothic"/>
              </a:rPr>
              <a:t>0,5 jour</a:t>
            </a:r>
            <a:endParaRPr lang="fr-FR" sz="1600" dirty="0">
              <a:effectLst/>
              <a:latin typeface="Verdana"/>
              <a:ea typeface="Times New Roman"/>
              <a:cs typeface="Century Gothic"/>
            </a:endParaRPr>
          </a:p>
        </p:txBody>
      </p:sp>
      <p:sp>
        <p:nvSpPr>
          <p:cNvPr id="13" name="Zone de texte 45"/>
          <p:cNvSpPr txBox="1">
            <a:spLocks noChangeArrowheads="1"/>
          </p:cNvSpPr>
          <p:nvPr/>
        </p:nvSpPr>
        <p:spPr bwMode="auto">
          <a:xfrm>
            <a:off x="427860" y="4797152"/>
            <a:ext cx="7528515" cy="1704206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marL="101600" algn="just">
              <a:spcAft>
                <a:spcPts val="0"/>
              </a:spcAft>
            </a:pPr>
            <a:r>
              <a:rPr lang="fr-FR" dirty="0">
                <a:effectLst/>
                <a:latin typeface="Impact"/>
                <a:ea typeface="Times"/>
                <a:cs typeface="Century Gothic"/>
              </a:rPr>
              <a:t>Modalités pédagogiques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algn="just">
              <a:spcAft>
                <a:spcPts val="0"/>
              </a:spcAf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 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En </a:t>
            </a:r>
            <a:r>
              <a:rPr lang="fr-FR" sz="1400" dirty="0" smtClean="0">
                <a:effectLst/>
                <a:latin typeface="Verdana"/>
                <a:ea typeface="Times"/>
                <a:cs typeface="Arial"/>
              </a:rPr>
              <a:t>club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En </a:t>
            </a:r>
            <a:r>
              <a:rPr lang="fr-FR" sz="1400" dirty="0" smtClean="0">
                <a:effectLst/>
                <a:latin typeface="Verdana"/>
                <a:ea typeface="Times"/>
                <a:cs typeface="Arial"/>
              </a:rPr>
              <a:t>soirée ou le weekend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6600"/>
              </a:buClr>
              <a:buFont typeface="Wingdings"/>
              <a:buChar char=""/>
            </a:pPr>
            <a:r>
              <a:rPr lang="fr-FR" sz="1400" dirty="0" smtClean="0">
                <a:effectLst/>
                <a:latin typeface="Verdana"/>
                <a:ea typeface="Times"/>
                <a:cs typeface="Arial"/>
              </a:rPr>
              <a:t>Par les arbitres référents des clubs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</p:txBody>
      </p:sp>
      <p:sp>
        <p:nvSpPr>
          <p:cNvPr id="15" name="Zone de texte 94"/>
          <p:cNvSpPr txBox="1">
            <a:spLocks noChangeArrowheads="1" noChangeShapeType="1"/>
          </p:cNvSpPr>
          <p:nvPr/>
        </p:nvSpPr>
        <p:spPr bwMode="auto">
          <a:xfrm>
            <a:off x="427859" y="1844824"/>
            <a:ext cx="7528515" cy="1800200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7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195" tIns="36195" rIns="36195" bIns="36195" anchor="t" anchorCtr="0" upright="1">
            <a:noAutofit/>
          </a:bodyPr>
          <a:lstStyle/>
          <a:p>
            <a:pPr marL="101600" algn="just">
              <a:spcBef>
                <a:spcPts val="1200"/>
              </a:spcBef>
              <a:spcAft>
                <a:spcPts val="0"/>
              </a:spcAft>
            </a:pPr>
            <a:r>
              <a:rPr lang="fr-FR" dirty="0">
                <a:effectLst/>
                <a:latin typeface="Impact"/>
                <a:ea typeface="Times"/>
                <a:cs typeface="Century Gothic"/>
              </a:rPr>
              <a:t>Objectifs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algn="just">
              <a:spcAft>
                <a:spcPts val="0"/>
              </a:spcAft>
            </a:pPr>
            <a:r>
              <a:rPr lang="fr-FR" sz="1400" dirty="0">
                <a:effectLst/>
                <a:latin typeface="Verdana"/>
                <a:ea typeface="Times New Roman"/>
                <a:cs typeface="Century Gothic"/>
              </a:rPr>
              <a:t> </a:t>
            </a: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Clr>
                <a:srgbClr val="FF6600"/>
              </a:buClr>
              <a:buFont typeface="Wingdings"/>
              <a:buChar char=""/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Transmettre, consolider et mettre à jour les connaissances de l’ensemble des acteurs (arbitres, joueurs, moniteurs, directeurs de jeu…) sur le règlement du billard. 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131445" algn="just">
              <a:spcBef>
                <a:spcPts val="1200"/>
              </a:spcBef>
              <a:spcAft>
                <a:spcPts val="0"/>
              </a:spcAft>
            </a:pPr>
            <a:r>
              <a:rPr lang="fr-FR" sz="1000" dirty="0">
                <a:effectLst/>
                <a:latin typeface="Verdana"/>
                <a:ea typeface="Times"/>
                <a:cs typeface="Arial"/>
              </a:rPr>
              <a:t> </a:t>
            </a:r>
            <a:endParaRPr lang="fr-FR" sz="1100" dirty="0">
              <a:effectLst/>
              <a:latin typeface="Arial"/>
              <a:ea typeface="Times"/>
              <a:cs typeface="Century Gothic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8482499" y="3411029"/>
            <a:ext cx="553998" cy="140409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ARBITRES</a:t>
            </a:r>
            <a:endParaRPr lang="fr-F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96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000109"/>
            <a:ext cx="8784976" cy="428628"/>
          </a:xfrm>
        </p:spPr>
        <p:txBody>
          <a:bodyPr/>
          <a:lstStyle/>
          <a:p>
            <a:pPr lvl="0"/>
            <a:r>
              <a:rPr lang="fr-FR" sz="2400" dirty="0" smtClean="0"/>
              <a:t>1.5 </a:t>
            </a:r>
            <a:r>
              <a:rPr lang="fr-FR" sz="2400" dirty="0"/>
              <a:t>Mettre à jour ses connaissances du </a:t>
            </a:r>
            <a:r>
              <a:rPr lang="fr-FR" sz="2400" dirty="0" smtClean="0"/>
              <a:t>règlement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42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Zone de texte 95"/>
          <p:cNvSpPr txBox="1">
            <a:spLocks noChangeArrowheads="1"/>
          </p:cNvSpPr>
          <p:nvPr/>
        </p:nvSpPr>
        <p:spPr bwMode="auto">
          <a:xfrm>
            <a:off x="477268" y="2204864"/>
            <a:ext cx="7632848" cy="4015985"/>
          </a:xfrm>
          <a:prstGeom prst="rect">
            <a:avLst/>
          </a:prstGeom>
          <a:noFill/>
          <a:ln w="12700" algn="in">
            <a:solidFill>
              <a:srgbClr val="FF7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marL="101600" algn="just">
              <a:spcBef>
                <a:spcPts val="1200"/>
              </a:spcBef>
              <a:spcAft>
                <a:spcPts val="0"/>
              </a:spcAft>
            </a:pPr>
            <a:r>
              <a:rPr lang="fr-FR" dirty="0">
                <a:effectLst/>
                <a:latin typeface="Impact"/>
                <a:ea typeface="Times"/>
                <a:cs typeface="Century Gothic"/>
              </a:rPr>
              <a:t>Programme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180975" algn="just">
              <a:spcBef>
                <a:spcPts val="1200"/>
              </a:spcBef>
              <a:spcAft>
                <a:spcPts val="0"/>
              </a:spcAf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 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61950" indent="-361950" algn="just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265113" algn="l"/>
              </a:tabLst>
            </a:pPr>
            <a:r>
              <a:rPr lang="fr-FR" sz="1600" b="1" dirty="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Mettre à jour ses connaissances sur la pratique Billard :</a:t>
            </a: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Les fautes spécifiques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Le « </a:t>
            </a:r>
            <a:r>
              <a:rPr lang="fr-FR" sz="1400" dirty="0" err="1">
                <a:effectLst/>
                <a:latin typeface="Verdana"/>
                <a:ea typeface="Times"/>
                <a:cs typeface="Arial"/>
              </a:rPr>
              <a:t>cuter</a:t>
            </a:r>
            <a:r>
              <a:rPr lang="fr-FR" sz="1400" dirty="0">
                <a:effectLst/>
                <a:latin typeface="Verdana"/>
                <a:ea typeface="Times"/>
                <a:cs typeface="Arial"/>
              </a:rPr>
              <a:t> »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Le tirage à la bande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Les modes de jeu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L’évolution du code sportif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Clr>
                <a:srgbClr val="FF6600"/>
              </a:buClr>
              <a:buFont typeface="Wingdings"/>
              <a:buChar char=""/>
              <a:tabLst>
                <a:tab pos="906780" algn="l"/>
              </a:tabLst>
            </a:pPr>
            <a:r>
              <a:rPr lang="fr-FR" sz="1400" dirty="0">
                <a:effectLst/>
                <a:latin typeface="Verdana"/>
                <a:ea typeface="Times"/>
                <a:cs typeface="Arial"/>
              </a:rPr>
              <a:t>Le temps de jeu</a:t>
            </a:r>
            <a:endParaRPr lang="fr-FR" dirty="0">
              <a:effectLst/>
              <a:latin typeface="Arial"/>
              <a:ea typeface="Times"/>
              <a:cs typeface="Century Gothic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1000" dirty="0">
                <a:effectLst/>
                <a:latin typeface="Verdana"/>
                <a:ea typeface="Times"/>
                <a:cs typeface="Arial"/>
              </a:rPr>
              <a:t> </a:t>
            </a:r>
            <a:endParaRPr lang="fr-FR" sz="1100" dirty="0">
              <a:effectLst/>
              <a:latin typeface="Arial"/>
              <a:ea typeface="Times"/>
              <a:cs typeface="Century Gothic"/>
            </a:endParaRPr>
          </a:p>
          <a:p>
            <a:pPr marL="457200" algn="just">
              <a:spcBef>
                <a:spcPts val="1200"/>
              </a:spcBef>
              <a:spcAft>
                <a:spcPts val="0"/>
              </a:spcAft>
            </a:pPr>
            <a:r>
              <a:rPr lang="fr-FR" sz="900" b="1" dirty="0">
                <a:effectLst/>
                <a:latin typeface="Verdana"/>
                <a:ea typeface="Times"/>
                <a:cs typeface="Century Gothic"/>
              </a:rPr>
              <a:t> </a:t>
            </a:r>
            <a:endParaRPr lang="fr-FR" sz="1100" dirty="0">
              <a:effectLst/>
              <a:latin typeface="Arial"/>
              <a:ea typeface="Times"/>
              <a:cs typeface="Century Gothic"/>
            </a:endParaRPr>
          </a:p>
          <a:p>
            <a:pPr marL="101600" algn="just">
              <a:spcBef>
                <a:spcPts val="1200"/>
              </a:spcBef>
              <a:spcAft>
                <a:spcPts val="0"/>
              </a:spcAft>
            </a:pPr>
            <a:r>
              <a:rPr lang="fr-FR" sz="1100" b="1" dirty="0">
                <a:effectLst/>
                <a:latin typeface="Arial"/>
                <a:ea typeface="Times"/>
                <a:cs typeface="Century Gothic"/>
              </a:rPr>
              <a:t> </a:t>
            </a:r>
            <a:endParaRPr lang="fr-FR" sz="1100" dirty="0">
              <a:effectLst/>
              <a:latin typeface="Arial"/>
              <a:ea typeface="Times"/>
              <a:cs typeface="Century Gothic"/>
            </a:endParaRPr>
          </a:p>
          <a:p>
            <a:pPr marL="101600" algn="just">
              <a:spcBef>
                <a:spcPts val="1200"/>
              </a:spcBef>
              <a:spcAft>
                <a:spcPts val="0"/>
              </a:spcAft>
            </a:pPr>
            <a:r>
              <a:rPr lang="fr-FR" sz="900" dirty="0">
                <a:solidFill>
                  <a:srgbClr val="FF7F00"/>
                </a:solidFill>
                <a:effectLst/>
                <a:latin typeface="Arial"/>
                <a:ea typeface="Times"/>
                <a:cs typeface="Century Gothic"/>
              </a:rPr>
              <a:t> </a:t>
            </a:r>
            <a:endParaRPr lang="fr-FR" sz="1100" dirty="0">
              <a:effectLst/>
              <a:latin typeface="Arial"/>
              <a:ea typeface="Times"/>
              <a:cs typeface="Century Gothic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8482499" y="3411029"/>
            <a:ext cx="553998" cy="140409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ARBITRES</a:t>
            </a:r>
            <a:endParaRPr lang="fr-F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32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2400" dirty="0" smtClean="0"/>
              <a:t>Participation aux questionnaires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5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863821"/>
              </p:ext>
            </p:extLst>
          </p:nvPr>
        </p:nvGraphicFramePr>
        <p:xfrm>
          <a:off x="899592" y="2420888"/>
          <a:ext cx="6768752" cy="2467996"/>
        </p:xfrm>
        <a:graphic>
          <a:graphicData uri="http://schemas.openxmlformats.org/drawingml/2006/table">
            <a:tbl>
              <a:tblPr firstRow="1" firstCol="1" bandRow="1"/>
              <a:tblGrid>
                <a:gridCol w="3422403"/>
                <a:gridCol w="3346349"/>
              </a:tblGrid>
              <a:tr h="576064">
                <a:tc>
                  <a:txBody>
                    <a:bodyPr/>
                    <a:lstStyle/>
                    <a:p>
                      <a:pPr marL="720725" indent="-18034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FFFFFF"/>
                          </a:solidFill>
                          <a:effectLst/>
                          <a:latin typeface="Verdana"/>
                          <a:ea typeface="Times"/>
                          <a:cs typeface="Century Gothic"/>
                        </a:rPr>
                        <a:t>Questionnaire</a:t>
                      </a:r>
                      <a:endParaRPr lang="fr-FR" sz="2000">
                        <a:effectLst/>
                        <a:latin typeface="Arial"/>
                        <a:ea typeface="Times"/>
                        <a:cs typeface="Century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720725" indent="-18034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FFFFFF"/>
                          </a:solidFill>
                          <a:effectLst/>
                          <a:latin typeface="Verdana"/>
                          <a:ea typeface="Times"/>
                          <a:cs typeface="Century Gothic"/>
                        </a:rPr>
                        <a:t>Nombre de questionnaires reçus</a:t>
                      </a:r>
                      <a:endParaRPr lang="fr-FR" sz="2000">
                        <a:effectLst/>
                        <a:latin typeface="Arial"/>
                        <a:ea typeface="Times"/>
                        <a:cs typeface="Century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39008">
                <a:tc>
                  <a:txBody>
                    <a:bodyPr/>
                    <a:lstStyle/>
                    <a:p>
                      <a:pPr marL="720725" indent="-18034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Verdana"/>
                          <a:ea typeface="Times"/>
                          <a:cs typeface="Century Gothic"/>
                        </a:rPr>
                        <a:t>Dirigeants</a:t>
                      </a:r>
                      <a:endParaRPr lang="fr-FR" sz="2000">
                        <a:effectLst/>
                        <a:latin typeface="Arial"/>
                        <a:ea typeface="Times"/>
                        <a:cs typeface="Century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720725" indent="-18034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Verdana"/>
                          <a:ea typeface="Times"/>
                          <a:cs typeface="Century Gothic"/>
                        </a:rPr>
                        <a:t>15</a:t>
                      </a:r>
                      <a:endParaRPr lang="fr-FR" sz="2000">
                        <a:effectLst/>
                        <a:latin typeface="Arial"/>
                        <a:ea typeface="Times"/>
                        <a:cs typeface="Century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613916">
                <a:tc>
                  <a:txBody>
                    <a:bodyPr/>
                    <a:lstStyle/>
                    <a:p>
                      <a:pPr marL="720725" indent="-18034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effectLst/>
                          <a:latin typeface="Verdana"/>
                          <a:ea typeface="Times"/>
                          <a:cs typeface="Century Gothic"/>
                        </a:rPr>
                        <a:t>Moniteurs</a:t>
                      </a:r>
                      <a:endParaRPr lang="fr-FR" sz="2000">
                        <a:effectLst/>
                        <a:latin typeface="Arial"/>
                        <a:ea typeface="Times"/>
                        <a:cs typeface="Century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725" indent="-18034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Verdana"/>
                          <a:ea typeface="Times"/>
                          <a:cs typeface="Century Gothic"/>
                        </a:rPr>
                        <a:t>12</a:t>
                      </a:r>
                      <a:endParaRPr lang="fr-FR" sz="2000">
                        <a:effectLst/>
                        <a:latin typeface="Arial"/>
                        <a:ea typeface="Times"/>
                        <a:cs typeface="Century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008">
                <a:tc>
                  <a:txBody>
                    <a:bodyPr/>
                    <a:lstStyle/>
                    <a:p>
                      <a:pPr marL="720725" indent="-18034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Verdana"/>
                          <a:ea typeface="Times"/>
                          <a:cs typeface="Century Gothic"/>
                        </a:rPr>
                        <a:t>Arbitres</a:t>
                      </a:r>
                      <a:endParaRPr lang="fr-FR" sz="2000" dirty="0">
                        <a:effectLst/>
                        <a:latin typeface="Arial"/>
                        <a:ea typeface="Times"/>
                        <a:cs typeface="Century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720725" indent="-18034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Verdana"/>
                          <a:ea typeface="Times"/>
                          <a:cs typeface="Century Gothic"/>
                        </a:rPr>
                        <a:t>17</a:t>
                      </a:r>
                      <a:endParaRPr lang="fr-FR" sz="2000" dirty="0">
                        <a:effectLst/>
                        <a:latin typeface="Arial"/>
                        <a:ea typeface="Times"/>
                        <a:cs typeface="Century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11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2800" dirty="0" smtClean="0"/>
              <a:t>Participation aux focus groupes</a:t>
            </a:r>
            <a:endParaRPr lang="fr-FR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6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727400"/>
              </p:ext>
            </p:extLst>
          </p:nvPr>
        </p:nvGraphicFramePr>
        <p:xfrm>
          <a:off x="467544" y="1916832"/>
          <a:ext cx="7632848" cy="4464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3858"/>
                <a:gridCol w="3173500"/>
                <a:gridCol w="3105490"/>
              </a:tblGrid>
              <a:tr h="587038">
                <a:tc>
                  <a:txBody>
                    <a:bodyPr/>
                    <a:lstStyle/>
                    <a:p>
                      <a:endParaRPr lang="fr-FR" sz="1600" dirty="0">
                        <a:effectLst/>
                        <a:latin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Mardi 23 octobre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A Billy-Montigny</a:t>
                      </a:r>
                      <a:endParaRPr lang="fr-FR" sz="1600" dirty="0">
                        <a:effectLst/>
                        <a:latin typeface="Verdana"/>
                        <a:ea typeface="Times New Roman"/>
                        <a:cs typeface="Century Goth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Mercredi 24 octobre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à Ronchin</a:t>
                      </a:r>
                      <a:endParaRPr lang="fr-FR" sz="1600" dirty="0">
                        <a:effectLst/>
                        <a:latin typeface="Verdana"/>
                        <a:ea typeface="Times New Roman"/>
                        <a:cs typeface="Century Gothic"/>
                      </a:endParaRPr>
                    </a:p>
                  </a:txBody>
                  <a:tcPr marL="68580" marR="68580" marT="0" marB="0" anchor="ctr"/>
                </a:tc>
              </a:tr>
              <a:tr h="1926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17h30 - 19h</a:t>
                      </a:r>
                      <a:endParaRPr lang="fr-FR" sz="1600">
                        <a:effectLst/>
                        <a:latin typeface="Verdana"/>
                        <a:ea typeface="Times New Roman"/>
                        <a:cs typeface="Century Goth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Dirigeants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u="sng" dirty="0">
                          <a:effectLst/>
                        </a:rPr>
                        <a:t>Clubs représentés :</a:t>
                      </a:r>
                      <a:endParaRPr lang="fr-FR" sz="1600" dirty="0">
                        <a:effectLst/>
                      </a:endParaRPr>
                    </a:p>
                    <a:p>
                      <a:pPr marL="190500" lvl="0" indent="0" algn="ctr">
                        <a:spcAft>
                          <a:spcPts val="0"/>
                        </a:spcAft>
                        <a:buSzPts val="1000"/>
                        <a:buFont typeface="Verdana"/>
                        <a:buNone/>
                      </a:pPr>
                      <a:r>
                        <a:rPr lang="fr-FR" sz="1600" dirty="0">
                          <a:effectLst/>
                        </a:rPr>
                        <a:t>Billy-Montigny (2)</a:t>
                      </a:r>
                    </a:p>
                    <a:p>
                      <a:pPr marL="190500" lvl="0" indent="0" algn="ctr">
                        <a:spcAft>
                          <a:spcPts val="0"/>
                        </a:spcAft>
                        <a:buSzPts val="1000"/>
                        <a:buFont typeface="Verdana"/>
                        <a:buNone/>
                      </a:pPr>
                      <a:r>
                        <a:rPr lang="fr-FR" sz="1600" dirty="0">
                          <a:effectLst/>
                        </a:rPr>
                        <a:t>Courrière (1)</a:t>
                      </a:r>
                      <a:endParaRPr lang="fr-FR" sz="1600" dirty="0">
                        <a:effectLst/>
                        <a:latin typeface="Verdana"/>
                        <a:ea typeface="Times New Roman"/>
                        <a:cs typeface="Century Goth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r>
                        <a:rPr lang="fr-FR" sz="1600" dirty="0" smtClean="0">
                          <a:effectLst/>
                        </a:rPr>
                        <a:t>Arbitres</a:t>
                      </a:r>
                      <a:endParaRPr lang="fr-FR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u="sng" dirty="0">
                          <a:effectLst/>
                        </a:rPr>
                        <a:t>Clubs représentés :</a:t>
                      </a:r>
                      <a:endParaRPr lang="fr-FR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Ronchin (7)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Denain (1)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Faches-Thumesnil (2)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Billy-Montigny (1)</a:t>
                      </a:r>
                      <a:endParaRPr lang="fr-FR" sz="1600" dirty="0">
                        <a:effectLst/>
                        <a:latin typeface="Verdana"/>
                        <a:ea typeface="Times New Roman"/>
                        <a:cs typeface="Century Gothic"/>
                      </a:endParaRPr>
                    </a:p>
                  </a:txBody>
                  <a:tcPr marL="68580" marR="68580" marT="0" marB="0" anchor="ctr"/>
                </a:tc>
              </a:tr>
              <a:tr h="19507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19h - 20h30</a:t>
                      </a:r>
                      <a:endParaRPr lang="fr-FR" sz="1600" dirty="0">
                        <a:effectLst/>
                        <a:latin typeface="Verdana"/>
                        <a:ea typeface="Times New Roman"/>
                        <a:cs typeface="Century Goth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Moniteurs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u="sng" dirty="0">
                          <a:effectLst/>
                        </a:rPr>
                        <a:t>Clubs représentés :</a:t>
                      </a:r>
                      <a:endParaRPr lang="fr-FR" sz="1600" dirty="0">
                        <a:effectLst/>
                      </a:endParaRPr>
                    </a:p>
                    <a:p>
                      <a:pPr marL="190500" lvl="0" indent="0" algn="ctr">
                        <a:spcAft>
                          <a:spcPts val="0"/>
                        </a:spcAft>
                        <a:buSzPts val="1000"/>
                        <a:buFont typeface="Verdana"/>
                        <a:buNone/>
                      </a:pPr>
                      <a:r>
                        <a:rPr lang="fr-FR" sz="1600" dirty="0">
                          <a:effectLst/>
                        </a:rPr>
                        <a:t>Billy-Montigny (2)</a:t>
                      </a:r>
                    </a:p>
                    <a:p>
                      <a:pPr marL="190500" lvl="0" indent="0" algn="ctr">
                        <a:spcAft>
                          <a:spcPts val="0"/>
                        </a:spcAft>
                        <a:buSzPts val="1000"/>
                        <a:buFont typeface="Verdana"/>
                        <a:buNone/>
                      </a:pPr>
                      <a:r>
                        <a:rPr lang="fr-FR" sz="1600" dirty="0">
                          <a:effectLst/>
                        </a:rPr>
                        <a:t>Courrière (1)</a:t>
                      </a:r>
                      <a:endParaRPr lang="fr-FR" sz="1600" dirty="0">
                        <a:effectLst/>
                        <a:latin typeface="Verdana"/>
                        <a:ea typeface="Times New Roman"/>
                        <a:cs typeface="Century Goth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r>
                        <a:rPr lang="fr-FR" sz="1600" dirty="0" smtClean="0">
                          <a:effectLst/>
                        </a:rPr>
                        <a:t>Dirigeants</a:t>
                      </a:r>
                      <a:endParaRPr lang="fr-FR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u="sng" dirty="0">
                          <a:effectLst/>
                        </a:rPr>
                        <a:t>Clubs représentés :</a:t>
                      </a:r>
                      <a:endParaRPr lang="fr-FR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Ronchin (7)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Denain (1)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Faches-Thumesnil (2)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Billy-Montigny (1)</a:t>
                      </a:r>
                      <a:endParaRPr lang="fr-FR" sz="1600" dirty="0">
                        <a:effectLst/>
                        <a:latin typeface="Verdana"/>
                        <a:ea typeface="Times New Roman"/>
                        <a:cs typeface="Century Gothic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8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95936" y="1000109"/>
            <a:ext cx="4824536" cy="428628"/>
          </a:xfrm>
        </p:spPr>
        <p:txBody>
          <a:bodyPr/>
          <a:lstStyle/>
          <a:p>
            <a:r>
              <a:rPr lang="fr-FR" sz="2400" dirty="0" smtClean="0"/>
              <a:t>Présentation du PQR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7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Sous-titre 2"/>
          <p:cNvSpPr txBox="1">
            <a:spLocks/>
          </p:cNvSpPr>
          <p:nvPr/>
        </p:nvSpPr>
        <p:spPr>
          <a:xfrm>
            <a:off x="463430" y="2420888"/>
            <a:ext cx="785818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A51A1"/>
              </a:buClr>
              <a:buSzTx/>
              <a:buFont typeface="Wingdings" pitchFamily="2" charset="2"/>
              <a:buChar char=""/>
              <a:tabLst/>
              <a:defRPr sz="2400" b="1" kern="120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b="1" kern="1200">
                <a:solidFill>
                  <a:srgbClr val="FF7F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SzPct val="150000"/>
              <a:buNone/>
            </a:pPr>
            <a:r>
              <a:rPr lang="fr-FR" sz="2800" dirty="0" smtClean="0"/>
              <a:t>Etat des lieux </a:t>
            </a:r>
          </a:p>
          <a:p>
            <a:pPr marL="0" indent="0" algn="ctr">
              <a:lnSpc>
                <a:spcPct val="150000"/>
              </a:lnSpc>
              <a:buSzPct val="150000"/>
              <a:buNone/>
            </a:pPr>
            <a:r>
              <a:rPr lang="fr-FR" sz="2800" dirty="0" smtClean="0"/>
              <a:t>des clubs de Billard </a:t>
            </a:r>
          </a:p>
          <a:p>
            <a:pPr marL="0" indent="0" algn="ctr">
              <a:lnSpc>
                <a:spcPct val="150000"/>
              </a:lnSpc>
              <a:buSzPct val="150000"/>
              <a:buNone/>
            </a:pPr>
            <a:r>
              <a:rPr lang="fr-FR" sz="2800" dirty="0" smtClean="0"/>
              <a:t>du Nord-Pas-de-Calais</a:t>
            </a:r>
          </a:p>
          <a:p>
            <a:pPr marL="0" indent="0">
              <a:lnSpc>
                <a:spcPct val="150000"/>
              </a:lnSpc>
              <a:buSzPct val="150000"/>
              <a:buNone/>
            </a:pPr>
            <a:endParaRPr lang="fr-FR" sz="3200" dirty="0" smtClean="0"/>
          </a:p>
          <a:p>
            <a:pPr marL="7938" lvl="1" indent="0">
              <a:buSzPct val="150000"/>
              <a:buNone/>
            </a:pPr>
            <a:endParaRPr lang="fr-FR" dirty="0">
              <a:solidFill>
                <a:srgbClr val="0A50A1"/>
              </a:solidFill>
            </a:endParaRPr>
          </a:p>
          <a:p>
            <a:pPr marL="976313" lvl="1" indent="0">
              <a:buSzPct val="150000"/>
              <a:buNone/>
            </a:pPr>
            <a:endParaRPr lang="fr-FR" dirty="0">
              <a:solidFill>
                <a:srgbClr val="0A50A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51520" y="5589240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Les données présentées ci-dessous sont issues des questionnaires « dirigeants ». Elles s’appuient sur les réponses de </a:t>
            </a:r>
            <a:r>
              <a:rPr lang="fr-FR" b="1" dirty="0"/>
              <a:t>11 clubs</a:t>
            </a:r>
            <a:r>
              <a:rPr lang="fr-FR" dirty="0"/>
              <a:t> qui représentent </a:t>
            </a:r>
            <a:r>
              <a:rPr lang="fr-FR" b="1" dirty="0"/>
              <a:t>375 adhérents</a:t>
            </a:r>
            <a:r>
              <a:rPr lang="fr-FR" dirty="0"/>
              <a:t>, soit </a:t>
            </a:r>
            <a:r>
              <a:rPr lang="fr-FR" b="1" dirty="0"/>
              <a:t>41 % des licenciés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295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95936" y="1000109"/>
            <a:ext cx="4824536" cy="428628"/>
          </a:xfrm>
        </p:spPr>
        <p:txBody>
          <a:bodyPr/>
          <a:lstStyle/>
          <a:p>
            <a:r>
              <a:rPr lang="fr-FR" sz="2400" dirty="0" smtClean="0"/>
              <a:t>Les adhérents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8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7" name="Graphique 6"/>
          <p:cNvGraphicFramePr/>
          <p:nvPr>
            <p:extLst>
              <p:ext uri="{D42A27DB-BD31-4B8C-83A1-F6EECF244321}">
                <p14:modId xmlns:p14="http://schemas.microsoft.com/office/powerpoint/2010/main" val="590806292"/>
              </p:ext>
            </p:extLst>
          </p:nvPr>
        </p:nvGraphicFramePr>
        <p:xfrm>
          <a:off x="326786" y="1772816"/>
          <a:ext cx="784561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Sous-titre 2"/>
          <p:cNvSpPr txBox="1">
            <a:spLocks/>
          </p:cNvSpPr>
          <p:nvPr/>
        </p:nvSpPr>
        <p:spPr>
          <a:xfrm>
            <a:off x="1168384" y="2132857"/>
            <a:ext cx="2971567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A51A1"/>
              </a:buClr>
              <a:buSzTx/>
              <a:buFont typeface="Wingdings" pitchFamily="2" charset="2"/>
              <a:buChar char=""/>
              <a:tabLst/>
              <a:defRPr sz="2400" b="1" kern="120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b="1" kern="1200">
                <a:solidFill>
                  <a:srgbClr val="FF7F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lvl="1" indent="0">
              <a:buSzPct val="150000"/>
              <a:buNone/>
            </a:pPr>
            <a:r>
              <a:rPr lang="fr-FR" sz="1800" dirty="0" smtClean="0">
                <a:solidFill>
                  <a:srgbClr val="0A50A1"/>
                </a:solidFill>
              </a:rPr>
              <a:t>34 adhérents en moyenne par club</a:t>
            </a:r>
            <a:endParaRPr lang="fr-FR" sz="1800" dirty="0">
              <a:solidFill>
                <a:srgbClr val="0A50A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22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1000109"/>
            <a:ext cx="8352928" cy="428628"/>
          </a:xfrm>
        </p:spPr>
        <p:txBody>
          <a:bodyPr/>
          <a:lstStyle/>
          <a:p>
            <a:r>
              <a:rPr lang="fr-FR" sz="2400" dirty="0" smtClean="0"/>
              <a:t>Répartition des adhérents par tranches d’âges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594-684A-43D2-9834-301F171311BF}" type="slidenum">
              <a:rPr lang="fr-FR" smtClean="0"/>
              <a:pPr/>
              <a:t>9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 rotWithShape="1">
          <a:blip r:embed="rId3"/>
          <a:srcRect l="37157" t="22633" r="28713" b="56184"/>
          <a:stretch/>
        </p:blipFill>
        <p:spPr bwMode="auto">
          <a:xfrm>
            <a:off x="2805330" y="39588"/>
            <a:ext cx="1910686" cy="797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9" name="Graphique 8"/>
          <p:cNvGraphicFramePr/>
          <p:nvPr>
            <p:extLst>
              <p:ext uri="{D42A27DB-BD31-4B8C-83A1-F6EECF244321}">
                <p14:modId xmlns:p14="http://schemas.microsoft.com/office/powerpoint/2010/main" val="3343796647"/>
              </p:ext>
            </p:extLst>
          </p:nvPr>
        </p:nvGraphicFramePr>
        <p:xfrm>
          <a:off x="2915816" y="1772816"/>
          <a:ext cx="532859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Sous-titre 2"/>
          <p:cNvSpPr txBox="1">
            <a:spLocks/>
          </p:cNvSpPr>
          <p:nvPr/>
        </p:nvSpPr>
        <p:spPr>
          <a:xfrm>
            <a:off x="251520" y="2132856"/>
            <a:ext cx="2971567" cy="3816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A51A1"/>
              </a:buClr>
              <a:buSzTx/>
              <a:buFont typeface="Wingdings" pitchFamily="2" charset="2"/>
              <a:buChar char=""/>
              <a:tabLst/>
              <a:defRPr sz="2400" b="1" kern="1200">
                <a:solidFill>
                  <a:srgbClr val="0A50A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b="1" kern="1200">
                <a:solidFill>
                  <a:srgbClr val="FF7F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74650" lvl="1">
              <a:buSzPct val="150000"/>
            </a:pPr>
            <a:r>
              <a:rPr lang="fr-FR" sz="1800" dirty="0" smtClean="0">
                <a:solidFill>
                  <a:srgbClr val="0A50A1"/>
                </a:solidFill>
              </a:rPr>
              <a:t>44 % des adhérents ont plus de 60 ans.</a:t>
            </a:r>
          </a:p>
          <a:p>
            <a:pPr marL="88900" lvl="1" indent="0">
              <a:buSzPct val="150000"/>
              <a:buNone/>
            </a:pPr>
            <a:endParaRPr lang="fr-FR" sz="1800" dirty="0" smtClean="0">
              <a:solidFill>
                <a:srgbClr val="0A50A1"/>
              </a:solidFill>
            </a:endParaRPr>
          </a:p>
          <a:p>
            <a:pPr marL="374650" lvl="1">
              <a:buSzPct val="150000"/>
            </a:pPr>
            <a:r>
              <a:rPr lang="fr-FR" sz="1800" dirty="0" smtClean="0">
                <a:solidFill>
                  <a:srgbClr val="0A50A1"/>
                </a:solidFill>
              </a:rPr>
              <a:t>65 % des adhérents ont plus de 40 ans.</a:t>
            </a:r>
          </a:p>
          <a:p>
            <a:pPr marL="88900" lvl="1" indent="0">
              <a:buSzPct val="150000"/>
              <a:buNone/>
            </a:pPr>
            <a:endParaRPr lang="fr-FR" sz="1800" dirty="0" smtClean="0">
              <a:solidFill>
                <a:srgbClr val="0A50A1"/>
              </a:solidFill>
            </a:endParaRPr>
          </a:p>
          <a:p>
            <a:pPr marL="374650" lvl="1">
              <a:buSzPct val="150000"/>
            </a:pPr>
            <a:r>
              <a:rPr lang="fr-FR" sz="1800" dirty="0" smtClean="0">
                <a:solidFill>
                  <a:srgbClr val="0A50A1"/>
                </a:solidFill>
              </a:rPr>
              <a:t>Les 15-20 ans représentent 5 % des adhérents</a:t>
            </a:r>
          </a:p>
          <a:p>
            <a:pPr marL="374650" lvl="1">
              <a:buSzPct val="150000"/>
            </a:pPr>
            <a:endParaRPr lang="fr-FR" sz="1800" dirty="0">
              <a:solidFill>
                <a:srgbClr val="0A50A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3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1771</TotalTime>
  <Words>887</Words>
  <Application>Microsoft Office PowerPoint</Application>
  <PresentationFormat>Affichage à l'écran (4:3)</PresentationFormat>
  <Paragraphs>475</Paragraphs>
  <Slides>42</Slides>
  <Notes>42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42</vt:i4>
      </vt:variant>
    </vt:vector>
  </HeadingPairs>
  <TitlesOfParts>
    <vt:vector size="43" baseType="lpstr">
      <vt:lpstr>Thème Office</vt:lpstr>
      <vt:lpstr>Présentation PowerPoint</vt:lpstr>
      <vt:lpstr>Contexte</vt:lpstr>
      <vt:lpstr>Objectif du PQR</vt:lpstr>
      <vt:lpstr>Méthodologie</vt:lpstr>
      <vt:lpstr>Participation aux questionnaires</vt:lpstr>
      <vt:lpstr>Participation aux focus groupes</vt:lpstr>
      <vt:lpstr>Présentation du PQR</vt:lpstr>
      <vt:lpstr>Les adhérents</vt:lpstr>
      <vt:lpstr>Répartition des adhérents par tranches d’âges</vt:lpstr>
      <vt:lpstr>L’encadrement</vt:lpstr>
      <vt:lpstr>Activités proposées</vt:lpstr>
      <vt:lpstr>Activités proposées</vt:lpstr>
      <vt:lpstr>Axes de consolidation et de développement</vt:lpstr>
      <vt:lpstr>Moyens de consolidation et de développement</vt:lpstr>
      <vt:lpstr>Présentation du PQR</vt:lpstr>
      <vt:lpstr>Les dirigeants</vt:lpstr>
      <vt:lpstr>Les dirigeants</vt:lpstr>
      <vt:lpstr>Les dirigeants</vt:lpstr>
      <vt:lpstr>Les dirigeants</vt:lpstr>
      <vt:lpstr>Les moniteurs</vt:lpstr>
      <vt:lpstr>Les moniteurs</vt:lpstr>
      <vt:lpstr>Les moniteurs</vt:lpstr>
      <vt:lpstr>Les moniteurs</vt:lpstr>
      <vt:lpstr>Les moniteurs</vt:lpstr>
      <vt:lpstr>Les arbitres</vt:lpstr>
      <vt:lpstr>Les arbitres</vt:lpstr>
      <vt:lpstr>Les arbitres</vt:lpstr>
      <vt:lpstr>Les arbitres</vt:lpstr>
      <vt:lpstr>Les arbitres</vt:lpstr>
      <vt:lpstr>Présentation du PQR</vt:lpstr>
      <vt:lpstr>Proposition de fiches actions de formation</vt:lpstr>
      <vt:lpstr>Proposition de fiches actions de formation</vt:lpstr>
      <vt:lpstr>1.1 Développer ses ressources financières</vt:lpstr>
      <vt:lpstr>1.1 Développer ses ressources financières</vt:lpstr>
      <vt:lpstr>1.2 Dynamiser son équipe de bénévoles</vt:lpstr>
      <vt:lpstr>1.2 Dynamiser son équipe de bénévoles</vt:lpstr>
      <vt:lpstr>1.3 Renforcer ses compétences informatiques </vt:lpstr>
      <vt:lpstr>1.3 Renforcer ses compétences informatiques </vt:lpstr>
      <vt:lpstr>1.4 Mettre à jour ses connaissances </vt:lpstr>
      <vt:lpstr>1.4 Mettre à jour ses connaissances </vt:lpstr>
      <vt:lpstr>1.5 Mettre à jour ses connaissances du règlement</vt:lpstr>
      <vt:lpstr>1.5 Mettre à jour ses connaissances du règlement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Willy</dc:creator>
  <cp:lastModifiedBy>User22</cp:lastModifiedBy>
  <cp:revision>167</cp:revision>
  <dcterms:created xsi:type="dcterms:W3CDTF">2011-04-20T07:12:17Z</dcterms:created>
  <dcterms:modified xsi:type="dcterms:W3CDTF">2012-12-12T10:11:47Z</dcterms:modified>
</cp:coreProperties>
</file>